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4"/>
  </p:notesMasterIdLst>
  <p:sldIdLst>
    <p:sldId id="257" r:id="rId2"/>
    <p:sldId id="264" r:id="rId3"/>
    <p:sldId id="265" r:id="rId4"/>
    <p:sldId id="348" r:id="rId5"/>
    <p:sldId id="261" r:id="rId6"/>
    <p:sldId id="349" r:id="rId7"/>
    <p:sldId id="317" r:id="rId8"/>
    <p:sldId id="263" r:id="rId9"/>
    <p:sldId id="266" r:id="rId10"/>
    <p:sldId id="268" r:id="rId11"/>
    <p:sldId id="325" r:id="rId12"/>
    <p:sldId id="326" r:id="rId13"/>
    <p:sldId id="327" r:id="rId14"/>
    <p:sldId id="347" r:id="rId15"/>
    <p:sldId id="328" r:id="rId16"/>
    <p:sldId id="329" r:id="rId17"/>
    <p:sldId id="330" r:id="rId18"/>
    <p:sldId id="331" r:id="rId19"/>
    <p:sldId id="333" r:id="rId20"/>
    <p:sldId id="334" r:id="rId21"/>
    <p:sldId id="337" r:id="rId22"/>
    <p:sldId id="338" r:id="rId23"/>
    <p:sldId id="340" r:id="rId24"/>
    <p:sldId id="341" r:id="rId25"/>
    <p:sldId id="342" r:id="rId26"/>
    <p:sldId id="343" r:id="rId27"/>
    <p:sldId id="344" r:id="rId28"/>
    <p:sldId id="345" r:id="rId29"/>
    <p:sldId id="346" r:id="rId30"/>
    <p:sldId id="320" r:id="rId31"/>
    <p:sldId id="295" r:id="rId32"/>
    <p:sldId id="296" r:id="rId33"/>
    <p:sldId id="297" r:id="rId34"/>
    <p:sldId id="298" r:id="rId35"/>
    <p:sldId id="299" r:id="rId36"/>
    <p:sldId id="301" r:id="rId37"/>
    <p:sldId id="300" r:id="rId38"/>
    <p:sldId id="303" r:id="rId39"/>
    <p:sldId id="304" r:id="rId40"/>
    <p:sldId id="316" r:id="rId41"/>
    <p:sldId id="306" r:id="rId42"/>
    <p:sldId id="307" r:id="rId43"/>
    <p:sldId id="309" r:id="rId44"/>
    <p:sldId id="310" r:id="rId45"/>
    <p:sldId id="312" r:id="rId46"/>
    <p:sldId id="313" r:id="rId47"/>
    <p:sldId id="314" r:id="rId48"/>
    <p:sldId id="315" r:id="rId49"/>
    <p:sldId id="276" r:id="rId50"/>
    <p:sldId id="321" r:id="rId51"/>
    <p:sldId id="322" r:id="rId52"/>
    <p:sldId id="350"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4660"/>
  </p:normalViewPr>
  <p:slideViewPr>
    <p:cSldViewPr>
      <p:cViewPr varScale="1">
        <p:scale>
          <a:sx n="73" d="100"/>
          <a:sy n="73" d="100"/>
        </p:scale>
        <p:origin x="-129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3E1ED5-01C5-4CDB-8EF6-A3497BDE7310}" type="datetimeFigureOut">
              <a:rPr lang="en-SG" smtClean="0"/>
              <a:pPr/>
              <a:t>27/4/2020</a:t>
            </a:fld>
            <a:endParaRPr lang="en-S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55C46B-6CC5-4636-9D96-51F32B3712A6}" type="slidenum">
              <a:rPr lang="en-SG" smtClean="0"/>
              <a:pPr/>
              <a:t>‹#›</a:t>
            </a:fld>
            <a:endParaRPr lang="en-SG"/>
          </a:p>
        </p:txBody>
      </p:sp>
    </p:spTree>
    <p:extLst>
      <p:ext uri="{BB962C8B-B14F-4D97-AF65-F5344CB8AC3E}">
        <p14:creationId xmlns:p14="http://schemas.microsoft.com/office/powerpoint/2010/main" xmlns="" val="1747213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0209F13-2528-42B0-ACDB-68E7AEADA365}" type="slidenum">
              <a:rPr lang="en-US" altLang="en-US" smtClean="0"/>
              <a:pPr eaLnBrk="1" hangingPunct="1">
                <a:spcBef>
                  <a:spcPct val="0"/>
                </a:spcBef>
              </a:pPr>
              <a:t>5</a:t>
            </a:fld>
            <a:endParaRPr lang="en-US" altLang="en-US" dirty="0"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dirty="0" smtClean="0"/>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F4F82D2-79DA-45C5-84B3-CA25032E7CCF}" type="slidenum">
              <a:rPr lang="en-US" altLang="en-US" smtClean="0"/>
              <a:pPr eaLnBrk="1" hangingPunct="1">
                <a:spcBef>
                  <a:spcPct val="0"/>
                </a:spcBef>
              </a:pPr>
              <a:t>8</a:t>
            </a:fld>
            <a:endParaRPr lang="en-US" altLang="en-US" dirty="0"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dirty="0" smtClean="0"/>
              <a:t>Picture of sampling breakdown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fld id="{6AD28C60-5888-4830-B570-86ECA045813F}" type="slidenum">
              <a:rPr lang="en-US" altLang="en-US" b="0"/>
              <a:pPr/>
              <a:t>10</a:t>
            </a:fld>
            <a:endParaRPr lang="en-US" altLang="en-US" b="0" dirty="0"/>
          </a:p>
        </p:txBody>
      </p:sp>
      <p:sp>
        <p:nvSpPr>
          <p:cNvPr id="35843" name="Rectangle 2"/>
          <p:cNvSpPr>
            <a:spLocks noGrp="1" noRot="1" noChangeAspect="1" noChangeArrowheads="1" noTextEdit="1"/>
          </p:cNvSpPr>
          <p:nvPr>
            <p:ph type="sldImg"/>
          </p:nvPr>
        </p:nvSpPr>
        <p:spPr>
          <a:xfrm>
            <a:off x="1160463" y="706438"/>
            <a:ext cx="4537075" cy="3403600"/>
          </a:xfrm>
          <a:ln cap="flat"/>
        </p:spPr>
      </p:sp>
      <p:sp>
        <p:nvSpPr>
          <p:cNvPr id="35844" name="Rectangle 3"/>
          <p:cNvSpPr>
            <a:spLocks noGrp="1" noChangeArrowheads="1"/>
          </p:cNvSpPr>
          <p:nvPr>
            <p:ph type="body" idx="1"/>
          </p:nvPr>
        </p:nvSpPr>
        <p:spPr>
          <a:noFill/>
        </p:spPr>
        <p:txBody>
          <a:bodyPr/>
          <a:lstStyle/>
          <a:p>
            <a:pPr eaLnBrk="1" hangingPunct="1"/>
            <a:endParaRPr lang="en-US" alt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4/27/2020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4/27/2020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4/27/2020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4/27/2020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4/27/2020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4/27/2020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4/27/2020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4/27/2020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4/27/2020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4/27/2020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4/27/2020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4/27/2020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610600" cy="4983163"/>
          </a:xfrm>
        </p:spPr>
        <p:txBody>
          <a:bodyPr/>
          <a:lstStyle/>
          <a:p>
            <a:pPr marL="0" indent="0" algn="ctr">
              <a:buNone/>
            </a:pPr>
            <a:r>
              <a:rPr lang="en-SG" sz="4800" b="1" dirty="0" smtClean="0">
                <a:solidFill>
                  <a:srgbClr val="FF0000"/>
                </a:solidFill>
                <a:latin typeface="Times New Roman" panose="02020603050405020304" pitchFamily="18" charset="0"/>
                <a:cs typeface="Times New Roman" panose="02020603050405020304" pitchFamily="18" charset="0"/>
              </a:rPr>
              <a:t>Sampling Techniques</a:t>
            </a:r>
          </a:p>
          <a:p>
            <a:pPr marL="0" indent="0" algn="ctr">
              <a:buNone/>
            </a:pPr>
            <a:r>
              <a:rPr lang="en-SG" sz="4800" b="1" dirty="0" smtClean="0">
                <a:solidFill>
                  <a:srgbClr val="FF0000"/>
                </a:solidFill>
                <a:latin typeface="Times New Roman" panose="02020603050405020304" pitchFamily="18" charset="0"/>
                <a:cs typeface="Times New Roman" panose="02020603050405020304" pitchFamily="18" charset="0"/>
              </a:rPr>
              <a:t>&amp; Sample</a:t>
            </a:r>
            <a:r>
              <a:rPr lang="en-SG" sz="4800" b="1" dirty="0">
                <a:solidFill>
                  <a:srgbClr val="FF0000"/>
                </a:solidFill>
                <a:latin typeface="Times New Roman" panose="02020603050405020304" pitchFamily="18" charset="0"/>
                <a:cs typeface="Times New Roman" panose="02020603050405020304" pitchFamily="18" charset="0"/>
              </a:rPr>
              <a:t>s</a:t>
            </a:r>
            <a:r>
              <a:rPr lang="en-SG" sz="4800" b="1" dirty="0" smtClean="0">
                <a:solidFill>
                  <a:srgbClr val="FF0000"/>
                </a:solidFill>
                <a:latin typeface="Times New Roman" panose="02020603050405020304" pitchFamily="18" charset="0"/>
                <a:cs typeface="Times New Roman" panose="02020603050405020304" pitchFamily="18" charset="0"/>
              </a:rPr>
              <a:t> Types</a:t>
            </a:r>
          </a:p>
          <a:p>
            <a:pPr marL="0" indent="0" algn="ctr">
              <a:buNone/>
            </a:pPr>
            <a:r>
              <a:rPr lang="en-SG" sz="4800" b="1" dirty="0" smtClean="0">
                <a:solidFill>
                  <a:srgbClr val="FF0000"/>
                </a:solidFill>
                <a:latin typeface="Times New Roman" panose="02020603050405020304" pitchFamily="18" charset="0"/>
                <a:cs typeface="Times New Roman" panose="02020603050405020304" pitchFamily="18" charset="0"/>
              </a:rPr>
              <a:t> </a:t>
            </a:r>
            <a:endParaRPr lang="en-SG" b="1" dirty="0">
              <a:latin typeface="Times New Roman" panose="02020603050405020304" pitchFamily="18" charset="0"/>
              <a:cs typeface="Times New Roman" panose="02020603050405020304" pitchFamily="18" charset="0"/>
            </a:endParaRPr>
          </a:p>
        </p:txBody>
      </p:sp>
      <p:pic>
        <p:nvPicPr>
          <p:cNvPr id="2050" name="Picture 2" descr="C:\Users\ismael\Desktop\download (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724400" y="4343400"/>
            <a:ext cx="4314825" cy="2410547"/>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4343400" y="3048000"/>
            <a:ext cx="5105400" cy="1200329"/>
          </a:xfrm>
          <a:prstGeom prst="rect">
            <a:avLst/>
          </a:prstGeom>
          <a:noFill/>
        </p:spPr>
        <p:txBody>
          <a:bodyPr wrap="square" rtlCol="0">
            <a:spAutoFit/>
          </a:bodyPr>
          <a:lstStyle/>
          <a:p>
            <a:r>
              <a:rPr lang="en-US" b="1" dirty="0" smtClean="0">
                <a:latin typeface="+mj-lt"/>
              </a:rPr>
              <a:t>Dr.Gavisiddappa Gadag</a:t>
            </a:r>
          </a:p>
          <a:p>
            <a:r>
              <a:rPr lang="en-US" dirty="0" smtClean="0">
                <a:latin typeface="+mj-lt"/>
              </a:rPr>
              <a:t>Associate Professor</a:t>
            </a:r>
          </a:p>
          <a:p>
            <a:r>
              <a:rPr lang="en-US" dirty="0" smtClean="0">
                <a:latin typeface="+mj-lt"/>
              </a:rPr>
              <a:t>Department of Commerce</a:t>
            </a:r>
          </a:p>
          <a:p>
            <a:r>
              <a:rPr lang="en-US" dirty="0" smtClean="0">
                <a:latin typeface="+mj-lt"/>
              </a:rPr>
              <a:t>Smt.A.S.M.College for Women, Ballari.</a:t>
            </a:r>
            <a:endParaRPr lang="en-IN" dirty="0">
              <a:latin typeface="+mj-lt"/>
            </a:endParaRPr>
          </a:p>
        </p:txBody>
      </p:sp>
    </p:spTree>
    <p:extLst>
      <p:ext uri="{BB962C8B-B14F-4D97-AF65-F5344CB8AC3E}">
        <p14:creationId xmlns:p14="http://schemas.microsoft.com/office/powerpoint/2010/main" xmlns="" val="35226884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0200" y="304800"/>
            <a:ext cx="7162800" cy="5635752"/>
          </a:xfrm>
        </p:spPr>
        <p:txBody>
          <a:bodyPr>
            <a:normAutofit/>
          </a:bodyPr>
          <a:lstStyle/>
          <a:p>
            <a:pPr marL="0" indent="0" algn="ctr">
              <a:buNone/>
            </a:pPr>
            <a:endParaRPr lang="en-SG" sz="3200" b="1" dirty="0" smtClean="0">
              <a:latin typeface="Times New Roman" panose="02020603050405020304" pitchFamily="18" charset="0"/>
              <a:cs typeface="Times New Roman" panose="02020603050405020304" pitchFamily="18" charset="0"/>
            </a:endParaRPr>
          </a:p>
          <a:p>
            <a:pPr marL="0" indent="0" algn="ctr">
              <a:buNone/>
            </a:pPr>
            <a:r>
              <a:rPr lang="en-SG" sz="4800" b="1" i="1" dirty="0" smtClean="0">
                <a:solidFill>
                  <a:srgbClr val="FF0000"/>
                </a:solidFill>
                <a:latin typeface="Times New Roman" panose="02020603050405020304" pitchFamily="18" charset="0"/>
                <a:cs typeface="Times New Roman" panose="02020603050405020304" pitchFamily="18" charset="0"/>
              </a:rPr>
              <a:t>Outlines </a:t>
            </a:r>
            <a:endParaRPr lang="en-SG" sz="3200" b="1" dirty="0" smtClean="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r>
              <a:rPr lang="en-SG" dirty="0" smtClean="0">
                <a:latin typeface="Times New Roman" panose="02020603050405020304" pitchFamily="18" charset="0"/>
                <a:cs typeface="Times New Roman" panose="02020603050405020304" pitchFamily="18" charset="0"/>
              </a:rPr>
              <a:t>Sample definition</a:t>
            </a:r>
          </a:p>
          <a:p>
            <a:pPr>
              <a:lnSpc>
                <a:spcPct val="150000"/>
              </a:lnSpc>
              <a:buFont typeface="Wingdings" panose="05000000000000000000" pitchFamily="2" charset="2"/>
              <a:buChar char="Ø"/>
            </a:pPr>
            <a:r>
              <a:rPr lang="en-SG" dirty="0" smtClean="0">
                <a:latin typeface="Times New Roman" panose="02020603050405020304" pitchFamily="18" charset="0"/>
                <a:cs typeface="Times New Roman" panose="02020603050405020304" pitchFamily="18" charset="0"/>
              </a:rPr>
              <a:t>Purpose of  sampling </a:t>
            </a:r>
          </a:p>
          <a:p>
            <a:pPr>
              <a:lnSpc>
                <a:spcPct val="150000"/>
              </a:lnSpc>
              <a:buFont typeface="Wingdings" panose="05000000000000000000" pitchFamily="2" charset="2"/>
              <a:buChar char="Ø"/>
            </a:pPr>
            <a:r>
              <a:rPr lang="en-US" altLang="en-US" dirty="0">
                <a:latin typeface="Times New Roman" panose="02020603050405020304" pitchFamily="18" charset="0"/>
                <a:cs typeface="Times New Roman" panose="02020603050405020304" pitchFamily="18" charset="0"/>
              </a:rPr>
              <a:t>Stages in the </a:t>
            </a:r>
            <a:r>
              <a:rPr lang="en-US" altLang="en-US" dirty="0" smtClean="0">
                <a:latin typeface="Times New Roman" panose="02020603050405020304" pitchFamily="18" charset="0"/>
                <a:cs typeface="Times New Roman" panose="02020603050405020304" pitchFamily="18" charset="0"/>
              </a:rPr>
              <a:t>selection of </a:t>
            </a:r>
            <a:r>
              <a:rPr lang="en-US" altLang="en-US" dirty="0">
                <a:latin typeface="Times New Roman" panose="02020603050405020304" pitchFamily="18" charset="0"/>
                <a:cs typeface="Times New Roman" panose="02020603050405020304" pitchFamily="18" charset="0"/>
              </a:rPr>
              <a:t>a </a:t>
            </a:r>
            <a:r>
              <a:rPr lang="en-US" altLang="en-US" dirty="0" smtClean="0">
                <a:latin typeface="Times New Roman" panose="02020603050405020304" pitchFamily="18" charset="0"/>
                <a:cs typeface="Times New Roman" panose="02020603050405020304" pitchFamily="18" charset="0"/>
              </a:rPr>
              <a:t>sample</a:t>
            </a:r>
          </a:p>
          <a:p>
            <a:pPr>
              <a:lnSpc>
                <a:spcPct val="150000"/>
              </a:lnSpc>
              <a:buFont typeface="Wingdings" panose="05000000000000000000" pitchFamily="2" charset="2"/>
              <a:buChar char="Ø"/>
            </a:pPr>
            <a:r>
              <a:rPr lang="en-SG" dirty="0">
                <a:latin typeface="Times New Roman" panose="02020603050405020304" pitchFamily="18" charset="0"/>
                <a:cs typeface="Times New Roman" panose="02020603050405020304" pitchFamily="18" charset="0"/>
              </a:rPr>
              <a:t>Types of sampling in quantitative researches </a:t>
            </a:r>
            <a:endParaRPr lang="en-SG" dirty="0" smtClean="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r>
              <a:rPr lang="en-SG" dirty="0">
                <a:latin typeface="Times New Roman" panose="02020603050405020304" pitchFamily="18" charset="0"/>
                <a:cs typeface="Times New Roman" panose="02020603050405020304" pitchFamily="18" charset="0"/>
              </a:rPr>
              <a:t>Types of sampling in </a:t>
            </a:r>
            <a:r>
              <a:rPr lang="en-SG" dirty="0" smtClean="0">
                <a:latin typeface="Times New Roman" panose="02020603050405020304" pitchFamily="18" charset="0"/>
                <a:cs typeface="Times New Roman" panose="02020603050405020304" pitchFamily="18" charset="0"/>
              </a:rPr>
              <a:t>qualitative </a:t>
            </a:r>
            <a:r>
              <a:rPr lang="en-SG" dirty="0">
                <a:latin typeface="Times New Roman" panose="02020603050405020304" pitchFamily="18" charset="0"/>
                <a:cs typeface="Times New Roman" panose="02020603050405020304" pitchFamily="18" charset="0"/>
              </a:rPr>
              <a:t>researches </a:t>
            </a:r>
            <a:endParaRPr lang="en-US" altLang="en-US"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r>
              <a:rPr lang="en-SG" b="1" dirty="0" smtClean="0">
                <a:latin typeface="Times New Roman" panose="02020603050405020304" pitchFamily="18" charset="0"/>
                <a:cs typeface="Times New Roman" panose="02020603050405020304" pitchFamily="18" charset="0"/>
              </a:rPr>
              <a:t> </a:t>
            </a:r>
            <a:r>
              <a:rPr lang="en-SG" dirty="0" smtClean="0">
                <a:latin typeface="Times New Roman" panose="02020603050405020304" pitchFamily="18" charset="0"/>
                <a:cs typeface="Times New Roman" panose="02020603050405020304" pitchFamily="18" charset="0"/>
              </a:rPr>
              <a:t>Ethical </a:t>
            </a:r>
            <a:r>
              <a:rPr lang="en-SG" dirty="0">
                <a:latin typeface="Times New Roman" panose="02020603050405020304" pitchFamily="18" charset="0"/>
                <a:cs typeface="Times New Roman" panose="02020603050405020304" pitchFamily="18" charset="0"/>
              </a:rPr>
              <a:t>Considerations in Data Collection</a:t>
            </a:r>
            <a:r>
              <a:rPr lang="en-SG" dirty="0" smtClean="0">
                <a:latin typeface="Times New Roman" panose="02020603050405020304" pitchFamily="18" charset="0"/>
                <a:cs typeface="Times New Roman" panose="02020603050405020304" pitchFamily="18" charset="0"/>
              </a:rPr>
              <a:t> </a:t>
            </a:r>
            <a:endParaRPr lang="en-SG" dirty="0">
              <a:latin typeface="Times New Roman" panose="02020603050405020304" pitchFamily="18" charset="0"/>
              <a:cs typeface="Times New Roman" panose="02020603050405020304" pitchFamily="18" charset="0"/>
            </a:endParaRPr>
          </a:p>
        </p:txBody>
      </p:sp>
      <p:pic>
        <p:nvPicPr>
          <p:cNvPr id="3075" name="Picture 3" descr="C:\Users\ismael\Desktop\images (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201" y="110656"/>
            <a:ext cx="1752600" cy="23907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620702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1" name="Rectangle 3"/>
          <p:cNvSpPr>
            <a:spLocks noGrp="1" noChangeArrowheads="1"/>
          </p:cNvSpPr>
          <p:nvPr>
            <p:ph idx="1"/>
          </p:nvPr>
        </p:nvSpPr>
        <p:spPr>
          <a:xfrm>
            <a:off x="685800" y="2133600"/>
            <a:ext cx="7239000" cy="3581400"/>
          </a:xfrm>
        </p:spPr>
        <p:txBody>
          <a:bodyPr/>
          <a:lstStyle/>
          <a:p>
            <a:pPr marL="0" indent="0">
              <a:lnSpc>
                <a:spcPct val="150000"/>
              </a:lnSpc>
              <a:buNone/>
            </a:pPr>
            <a:r>
              <a:rPr lang="en-US" altLang="en-US" dirty="0" smtClean="0">
                <a:latin typeface="Times New Roman" panose="02020603050405020304" pitchFamily="18" charset="0"/>
                <a:cs typeface="Times New Roman" panose="02020603050405020304" pitchFamily="18" charset="0"/>
              </a:rPr>
              <a:t>The process of selecting a number of individuals for a study in such a way that the individuals represent the larger group from which they were selected</a:t>
            </a:r>
          </a:p>
        </p:txBody>
      </p:sp>
      <p:sp>
        <p:nvSpPr>
          <p:cNvPr id="114690" name="Rectangle 2"/>
          <p:cNvSpPr>
            <a:spLocks noGrp="1" noChangeArrowheads="1"/>
          </p:cNvSpPr>
          <p:nvPr>
            <p:ph type="title"/>
          </p:nvPr>
        </p:nvSpPr>
        <p:spPr>
          <a:xfrm>
            <a:off x="685800" y="533400"/>
            <a:ext cx="7772400" cy="1143000"/>
          </a:xfrm>
        </p:spPr>
        <p:txBody>
          <a:bodyPr>
            <a:normAutofit/>
          </a:bodyPr>
          <a:lstStyle/>
          <a:p>
            <a:pPr algn="ctr">
              <a:defRPr/>
            </a:pPr>
            <a:r>
              <a:rPr lang="en-US" altLang="en-US" sz="4400" b="1" dirty="0" smtClean="0">
                <a:solidFill>
                  <a:srgbClr val="FF0000"/>
                </a:solidFill>
                <a:latin typeface="Times New Roman" panose="02020603050405020304" pitchFamily="18" charset="0"/>
                <a:cs typeface="Times New Roman" panose="02020603050405020304" pitchFamily="18" charset="0"/>
              </a:rPr>
              <a:t>Sampling…</a:t>
            </a:r>
          </a:p>
        </p:txBody>
      </p:sp>
      <p:pic>
        <p:nvPicPr>
          <p:cNvPr id="4098" name="Picture 2" descr="C:\Users\ismael\Desktop\images.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905375" y="4314685"/>
            <a:ext cx="4238625" cy="240674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887561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14690"/>
                                        </p:tgtEl>
                                        <p:attrNameLst>
                                          <p:attrName>style.visibility</p:attrName>
                                        </p:attrNameLst>
                                      </p:cBhvr>
                                      <p:to>
                                        <p:strVal val="visible"/>
                                      </p:to>
                                    </p:set>
                                  </p:childTnLst>
                                </p:cTn>
                              </p:par>
                            </p:childTnLst>
                          </p:cTn>
                        </p:par>
                        <p:par>
                          <p:cTn id="7" fill="hold" nodeType="afterGroup">
                            <p:stCondLst>
                              <p:cond delay="500"/>
                            </p:stCondLst>
                            <p:childTnLst>
                              <p:par>
                                <p:cTn id="8" presetID="2" presetClass="entr" presetSubtype="8" fill="hold" grpId="0" nodeType="afterEffect">
                                  <p:stCondLst>
                                    <p:cond delay="1000"/>
                                  </p:stCondLst>
                                  <p:childTnLst>
                                    <p:set>
                                      <p:cBhvr>
                                        <p:cTn id="9" dur="1" fill="hold">
                                          <p:stCondLst>
                                            <p:cond delay="0"/>
                                          </p:stCondLst>
                                        </p:cTn>
                                        <p:tgtEl>
                                          <p:spTgt spid="114691">
                                            <p:txEl>
                                              <p:pRg st="0" end="0"/>
                                            </p:txEl>
                                          </p:spTgt>
                                        </p:tgtEl>
                                        <p:attrNameLst>
                                          <p:attrName>style.visibility</p:attrName>
                                        </p:attrNameLst>
                                      </p:cBhvr>
                                      <p:to>
                                        <p:strVal val="visible"/>
                                      </p:to>
                                    </p:set>
                                    <p:anim calcmode="lin" valueType="num">
                                      <p:cBhvr additive="base">
                                        <p:cTn id="10" dur="500" fill="hold"/>
                                        <p:tgtEl>
                                          <p:spTgt spid="114691">
                                            <p:txEl>
                                              <p:pRg st="0" end="0"/>
                                            </p:txEl>
                                          </p:spTgt>
                                        </p:tgtEl>
                                        <p:attrNameLst>
                                          <p:attrName>ppt_x</p:attrName>
                                        </p:attrNameLst>
                                      </p:cBhvr>
                                      <p:tavLst>
                                        <p:tav tm="0">
                                          <p:val>
                                            <p:strVal val="0-#ppt_w/2"/>
                                          </p:val>
                                        </p:tav>
                                        <p:tav tm="100000">
                                          <p:val>
                                            <p:strVal val="#ppt_x"/>
                                          </p:val>
                                        </p:tav>
                                      </p:tavLst>
                                    </p:anim>
                                    <p:anim calcmode="lin" valueType="num">
                                      <p:cBhvr additive="base">
                                        <p:cTn id="11" dur="500" fill="hold"/>
                                        <p:tgtEl>
                                          <p:spTgt spid="11469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autoUpdateAnimBg="0" advAuto="1000"/>
      <p:bldP spid="114690"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p:cNvSpPr>
            <a:spLocks noGrp="1"/>
          </p:cNvSpPr>
          <p:nvPr>
            <p:ph type="sldNum" sz="quarter" idx="12"/>
          </p:nvPr>
        </p:nvSpPr>
        <p:spPr/>
        <p:txBody>
          <a:bodyPr/>
          <a:lstStyle/>
          <a:p>
            <a:pPr>
              <a:defRPr/>
            </a:pPr>
            <a:fld id="{E7EB08B9-D5A6-4967-93A5-54EA89839356}" type="slidenum">
              <a:rPr lang="en-US" altLang="en-US"/>
              <a:pPr>
                <a:defRPr/>
              </a:pPr>
              <a:t>4</a:t>
            </a:fld>
            <a:endParaRPr lang="en-US" altLang="en-US" dirty="0"/>
          </a:p>
        </p:txBody>
      </p:sp>
      <p:sp>
        <p:nvSpPr>
          <p:cNvPr id="14338" name="Rectangle 2"/>
          <p:cNvSpPr>
            <a:spLocks noGrp="1" noChangeArrowheads="1"/>
          </p:cNvSpPr>
          <p:nvPr>
            <p:ph type="title"/>
          </p:nvPr>
        </p:nvSpPr>
        <p:spPr>
          <a:xfrm>
            <a:off x="469900" y="173038"/>
            <a:ext cx="7531100" cy="823912"/>
          </a:xfrm>
        </p:spPr>
        <p:txBody>
          <a:bodyPr/>
          <a:lstStyle/>
          <a:p>
            <a:pPr eaLnBrk="1" hangingPunct="1"/>
            <a:r>
              <a:rPr lang="en-US" altLang="en-US" sz="3000" dirty="0" smtClean="0">
                <a:solidFill>
                  <a:srgbClr val="FF0000"/>
                </a:solidFill>
                <a:latin typeface="Comic Sans MS" pitchFamily="66" charset="0"/>
              </a:rPr>
              <a:t>SAMPLING</a:t>
            </a:r>
            <a:r>
              <a:rPr lang="en-US" altLang="en-US" dirty="0" smtClean="0">
                <a:solidFill>
                  <a:srgbClr val="FF0000"/>
                </a:solidFill>
              </a:rPr>
              <a:t>…….</a:t>
            </a:r>
          </a:p>
        </p:txBody>
      </p:sp>
      <p:sp>
        <p:nvSpPr>
          <p:cNvPr id="14340" name="Oval 4"/>
          <p:cNvSpPr>
            <a:spLocks noChangeArrowheads="1"/>
          </p:cNvSpPr>
          <p:nvPr/>
        </p:nvSpPr>
        <p:spPr bwMode="auto">
          <a:xfrm>
            <a:off x="1905000" y="1905000"/>
            <a:ext cx="3657600" cy="3581400"/>
          </a:xfrm>
          <a:prstGeom prst="ellipse">
            <a:avLst/>
          </a:prstGeom>
          <a:solidFill>
            <a:schemeClr val="accent1"/>
          </a:solidFill>
          <a:ln w="9525">
            <a:solidFill>
              <a:schemeClr val="tx1"/>
            </a:solidFill>
            <a:round/>
            <a:headEnd/>
            <a:tailEnd/>
          </a:ln>
        </p:spPr>
        <p:txBody>
          <a:bodyPr wrap="none" anchor="ct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algn="ctr" eaLnBrk="1" hangingPunct="1">
              <a:spcBef>
                <a:spcPct val="0"/>
              </a:spcBef>
              <a:buClrTx/>
              <a:buSzTx/>
              <a:buFontTx/>
              <a:buNone/>
            </a:pPr>
            <a:endParaRPr lang="en-US" altLang="en-US" sz="2000" dirty="0">
              <a:latin typeface="Arial" charset="0"/>
              <a:cs typeface="Arial" charset="0"/>
            </a:endParaRPr>
          </a:p>
        </p:txBody>
      </p:sp>
      <p:sp>
        <p:nvSpPr>
          <p:cNvPr id="14341" name="Oval 5"/>
          <p:cNvSpPr>
            <a:spLocks noChangeArrowheads="1"/>
          </p:cNvSpPr>
          <p:nvPr/>
        </p:nvSpPr>
        <p:spPr bwMode="auto">
          <a:xfrm>
            <a:off x="2819400" y="2362200"/>
            <a:ext cx="2590800" cy="2438400"/>
          </a:xfrm>
          <a:prstGeom prst="ellipse">
            <a:avLst/>
          </a:prstGeom>
          <a:solidFill>
            <a:schemeClr val="accent1"/>
          </a:solidFill>
          <a:ln w="9525">
            <a:solidFill>
              <a:schemeClr val="tx1"/>
            </a:solidFill>
            <a:round/>
            <a:headEnd/>
            <a:tailEnd/>
          </a:ln>
        </p:spPr>
        <p:txBody>
          <a:bodyPr wrap="none" anchor="ct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hangingPunct="1">
              <a:spcBef>
                <a:spcPct val="0"/>
              </a:spcBef>
              <a:buClrTx/>
              <a:buSzTx/>
              <a:buFontTx/>
              <a:buNone/>
            </a:pPr>
            <a:endParaRPr lang="en-US" altLang="en-US" sz="1800" dirty="0">
              <a:latin typeface="Arial" charset="0"/>
            </a:endParaRPr>
          </a:p>
        </p:txBody>
      </p:sp>
      <p:sp>
        <p:nvSpPr>
          <p:cNvPr id="14342" name="Oval 6"/>
          <p:cNvSpPr>
            <a:spLocks noChangeArrowheads="1"/>
          </p:cNvSpPr>
          <p:nvPr/>
        </p:nvSpPr>
        <p:spPr bwMode="auto">
          <a:xfrm>
            <a:off x="4038600" y="3200400"/>
            <a:ext cx="1219200" cy="1143000"/>
          </a:xfrm>
          <a:prstGeom prst="ellipse">
            <a:avLst/>
          </a:prstGeom>
          <a:solidFill>
            <a:schemeClr val="accent1"/>
          </a:solidFill>
          <a:ln w="9525">
            <a:solidFill>
              <a:schemeClr val="tx1"/>
            </a:solidFill>
            <a:round/>
            <a:headEnd/>
            <a:tailEnd/>
          </a:ln>
        </p:spPr>
        <p:txBody>
          <a:bodyPr wrap="none" anchor="ct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hangingPunct="1">
              <a:spcBef>
                <a:spcPct val="0"/>
              </a:spcBef>
              <a:buClrTx/>
              <a:buSzTx/>
              <a:buFontTx/>
              <a:buNone/>
            </a:pPr>
            <a:endParaRPr lang="en-US" altLang="en-US" sz="1800" dirty="0">
              <a:latin typeface="Arial" charset="0"/>
            </a:endParaRPr>
          </a:p>
        </p:txBody>
      </p:sp>
      <p:sp>
        <p:nvSpPr>
          <p:cNvPr id="14343" name="Rectangle 7"/>
          <p:cNvSpPr>
            <a:spLocks noChangeArrowheads="1"/>
          </p:cNvSpPr>
          <p:nvPr/>
        </p:nvSpPr>
        <p:spPr bwMode="auto">
          <a:xfrm>
            <a:off x="5181600" y="4953000"/>
            <a:ext cx="3505200" cy="381000"/>
          </a:xfrm>
          <a:prstGeom prst="rect">
            <a:avLst/>
          </a:prstGeom>
          <a:solidFill>
            <a:schemeClr val="accent1"/>
          </a:solidFill>
          <a:ln w="9525">
            <a:solidFill>
              <a:schemeClr val="tx1"/>
            </a:solidFill>
            <a:miter lim="800000"/>
            <a:headEnd/>
            <a:tailEnd/>
          </a:ln>
        </p:spPr>
        <p:txBody>
          <a:bodyPr wrap="none" anchor="ct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algn="ctr" eaLnBrk="1" hangingPunct="1">
              <a:spcBef>
                <a:spcPct val="0"/>
              </a:spcBef>
              <a:buClrTx/>
              <a:buSzTx/>
              <a:buFontTx/>
              <a:buNone/>
            </a:pPr>
            <a:r>
              <a:rPr lang="en-US" altLang="en-US" sz="2000" dirty="0">
                <a:latin typeface="Comic Sans MS" pitchFamily="66" charset="0"/>
                <a:cs typeface="Arial" charset="0"/>
              </a:rPr>
              <a:t>TARGET POPULATION</a:t>
            </a:r>
          </a:p>
        </p:txBody>
      </p:sp>
      <p:sp>
        <p:nvSpPr>
          <p:cNvPr id="14344" name="Rectangle 8"/>
          <p:cNvSpPr>
            <a:spLocks noChangeArrowheads="1"/>
          </p:cNvSpPr>
          <p:nvPr/>
        </p:nvSpPr>
        <p:spPr bwMode="auto">
          <a:xfrm>
            <a:off x="5105400" y="1600200"/>
            <a:ext cx="3810000" cy="457200"/>
          </a:xfrm>
          <a:prstGeom prst="rect">
            <a:avLst/>
          </a:prstGeom>
          <a:solidFill>
            <a:schemeClr val="accent1"/>
          </a:solidFill>
          <a:ln w="9525">
            <a:solidFill>
              <a:schemeClr val="tx1"/>
            </a:solidFill>
            <a:miter lim="800000"/>
            <a:headEnd/>
            <a:tailEnd/>
          </a:ln>
        </p:spPr>
        <p:txBody>
          <a:bodyPr wrap="none" anchor="ct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algn="ctr" eaLnBrk="1" hangingPunct="1">
              <a:spcBef>
                <a:spcPct val="0"/>
              </a:spcBef>
              <a:buClrTx/>
              <a:buSzTx/>
              <a:buFontTx/>
              <a:buNone/>
            </a:pPr>
            <a:r>
              <a:rPr lang="en-US" altLang="en-US" sz="2000" dirty="0">
                <a:latin typeface="Comic Sans MS" pitchFamily="66" charset="0"/>
                <a:cs typeface="Arial" charset="0"/>
              </a:rPr>
              <a:t>STUDY POPULATION</a:t>
            </a:r>
          </a:p>
        </p:txBody>
      </p:sp>
      <p:sp>
        <p:nvSpPr>
          <p:cNvPr id="14345" name="Rectangle 9"/>
          <p:cNvSpPr>
            <a:spLocks noChangeArrowheads="1"/>
          </p:cNvSpPr>
          <p:nvPr/>
        </p:nvSpPr>
        <p:spPr bwMode="auto">
          <a:xfrm>
            <a:off x="4114800" y="3581400"/>
            <a:ext cx="1066800" cy="228600"/>
          </a:xfrm>
          <a:prstGeom prst="rect">
            <a:avLst/>
          </a:prstGeom>
          <a:solidFill>
            <a:schemeClr val="accent1"/>
          </a:solidFill>
          <a:ln w="9525">
            <a:solidFill>
              <a:schemeClr val="tx1"/>
            </a:solidFill>
            <a:miter lim="800000"/>
            <a:headEnd/>
            <a:tailEnd/>
          </a:ln>
        </p:spPr>
        <p:txBody>
          <a:bodyPr wrap="none" anchor="ct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6B1AB"/>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algn="ctr" eaLnBrk="1" hangingPunct="1">
              <a:spcBef>
                <a:spcPct val="0"/>
              </a:spcBef>
              <a:buClrTx/>
              <a:buSzTx/>
              <a:buFontTx/>
              <a:buNone/>
            </a:pPr>
            <a:r>
              <a:rPr lang="en-US" altLang="en-US" sz="1800" dirty="0">
                <a:latin typeface="Comic Sans MS" pitchFamily="66" charset="0"/>
                <a:cs typeface="Arial" charset="0"/>
              </a:rPr>
              <a:t>SAMPLE</a:t>
            </a:r>
          </a:p>
        </p:txBody>
      </p:sp>
      <p:sp>
        <p:nvSpPr>
          <p:cNvPr id="14346" name="Line 10"/>
          <p:cNvSpPr>
            <a:spLocks noChangeShapeType="1"/>
          </p:cNvSpPr>
          <p:nvPr/>
        </p:nvSpPr>
        <p:spPr bwMode="auto">
          <a:xfrm flipV="1">
            <a:off x="4572000" y="1905000"/>
            <a:ext cx="457200" cy="6858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SG" dirty="0"/>
          </a:p>
        </p:txBody>
      </p:sp>
      <p:sp>
        <p:nvSpPr>
          <p:cNvPr id="14347" name="Line 11"/>
          <p:cNvSpPr>
            <a:spLocks noChangeShapeType="1"/>
          </p:cNvSpPr>
          <p:nvPr/>
        </p:nvSpPr>
        <p:spPr bwMode="auto">
          <a:xfrm>
            <a:off x="4572000" y="5105400"/>
            <a:ext cx="6096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SG" dirty="0"/>
          </a:p>
        </p:txBody>
      </p:sp>
    </p:spTree>
    <p:extLst>
      <p:ext uri="{BB962C8B-B14F-4D97-AF65-F5344CB8AC3E}">
        <p14:creationId xmlns:p14="http://schemas.microsoft.com/office/powerpoint/2010/main" xmlns="" val="3810929974"/>
      </p:ext>
    </p:extLst>
  </p:cSld>
  <p:clrMapOvr>
    <a:masterClrMapping/>
  </p:clrMapOvr>
  <p:transition advTm="468"/>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3"/>
          <p:cNvSpPr>
            <a:spLocks noGrp="1" noChangeArrowheads="1"/>
          </p:cNvSpPr>
          <p:nvPr>
            <p:ph idx="1"/>
          </p:nvPr>
        </p:nvSpPr>
        <p:spPr>
          <a:xfrm>
            <a:off x="533400" y="533400"/>
            <a:ext cx="7696200" cy="5867400"/>
          </a:xfrm>
        </p:spPr>
        <p:txBody>
          <a:bodyPr/>
          <a:lstStyle/>
          <a:p>
            <a:pPr marL="0" indent="0" eaLnBrk="1" hangingPunct="1">
              <a:lnSpc>
                <a:spcPct val="80000"/>
              </a:lnSpc>
              <a:buNone/>
            </a:pPr>
            <a:endParaRPr lang="en-US" altLang="en-US" sz="2800" dirty="0" smtClean="0">
              <a:latin typeface="Arial" charset="0"/>
              <a:cs typeface="Arial" charset="0"/>
            </a:endParaRPr>
          </a:p>
          <a:p>
            <a:pPr marL="0" indent="0" eaLnBrk="1" hangingPunct="1">
              <a:lnSpc>
                <a:spcPct val="80000"/>
              </a:lnSpc>
              <a:buNone/>
            </a:pPr>
            <a:endParaRPr lang="en-US" altLang="en-US" sz="2800" dirty="0">
              <a:latin typeface="Arial" charset="0"/>
              <a:cs typeface="Arial" charset="0"/>
            </a:endParaRPr>
          </a:p>
          <a:p>
            <a:pPr eaLnBrk="1" hangingPunct="1">
              <a:lnSpc>
                <a:spcPct val="80000"/>
              </a:lnSpc>
              <a:buFont typeface="Wingdings" panose="05000000000000000000" pitchFamily="2" charset="2"/>
              <a:buChar char="Ø"/>
            </a:pPr>
            <a:r>
              <a:rPr lang="en-US" altLang="en-US" sz="2800" dirty="0" smtClean="0">
                <a:latin typeface="Times New Roman" panose="02020603050405020304" pitchFamily="18" charset="0"/>
                <a:cs typeface="Times New Roman" panose="02020603050405020304" pitchFamily="18" charset="0"/>
              </a:rPr>
              <a:t>A</a:t>
            </a:r>
            <a:r>
              <a:rPr lang="en-US" altLang="en-US" sz="2800" dirty="0" smtClean="0">
                <a:latin typeface="Arial" charset="0"/>
                <a:cs typeface="Arial" charset="0"/>
              </a:rPr>
              <a:t> </a:t>
            </a:r>
            <a:r>
              <a:rPr lang="en-US" altLang="en-US" sz="2800" b="1" dirty="0" smtClean="0">
                <a:solidFill>
                  <a:srgbClr val="C00000"/>
                </a:solidFill>
                <a:latin typeface="Times New Roman" panose="02020603050405020304" pitchFamily="18" charset="0"/>
                <a:cs typeface="Times New Roman" panose="02020603050405020304" pitchFamily="18" charset="0"/>
              </a:rPr>
              <a:t>sample</a:t>
            </a:r>
            <a:r>
              <a:rPr lang="en-US" altLang="en-US" sz="2800" dirty="0" smtClean="0">
                <a:latin typeface="Times New Roman" panose="02020603050405020304" pitchFamily="18" charset="0"/>
                <a:cs typeface="Times New Roman" panose="02020603050405020304" pitchFamily="18" charset="0"/>
              </a:rPr>
              <a:t> is “a smaller (but hopefully representative) collection of units from a population used to determine truths about that population” (Field, 2005)</a:t>
            </a:r>
          </a:p>
          <a:p>
            <a:pPr eaLnBrk="1" hangingPunct="1">
              <a:lnSpc>
                <a:spcPct val="80000"/>
              </a:lnSpc>
              <a:buFont typeface="Wingdings" panose="05000000000000000000" pitchFamily="2" charset="2"/>
              <a:buChar char="Ø"/>
            </a:pPr>
            <a:endParaRPr lang="en-US" altLang="en-US" sz="2800" dirty="0" smtClean="0">
              <a:latin typeface="Times New Roman" panose="02020603050405020304" pitchFamily="18" charset="0"/>
              <a:cs typeface="Times New Roman" panose="02020603050405020304" pitchFamily="18" charset="0"/>
            </a:endParaRPr>
          </a:p>
          <a:p>
            <a:pPr eaLnBrk="1" hangingPunct="1">
              <a:lnSpc>
                <a:spcPct val="80000"/>
              </a:lnSpc>
              <a:buFont typeface="Wingdings" panose="05000000000000000000" pitchFamily="2" charset="2"/>
              <a:buChar char="Ø"/>
            </a:pPr>
            <a:endParaRPr lang="en-US" altLang="en-US" sz="2800" dirty="0">
              <a:latin typeface="Times New Roman" panose="02020603050405020304" pitchFamily="18" charset="0"/>
              <a:cs typeface="Times New Roman" panose="02020603050405020304" pitchFamily="18" charset="0"/>
            </a:endParaRPr>
          </a:p>
          <a:p>
            <a:pPr eaLnBrk="1" hangingPunct="1">
              <a:lnSpc>
                <a:spcPct val="80000"/>
              </a:lnSpc>
              <a:buFont typeface="Wingdings" panose="05000000000000000000" pitchFamily="2" charset="2"/>
              <a:buChar char="Ø"/>
            </a:pPr>
            <a:r>
              <a:rPr lang="en-US" altLang="en-US" sz="2800" dirty="0" smtClean="0">
                <a:latin typeface="Times New Roman" panose="02020603050405020304" pitchFamily="18" charset="0"/>
                <a:cs typeface="Times New Roman" panose="02020603050405020304" pitchFamily="18" charset="0"/>
              </a:rPr>
              <a:t>The </a:t>
            </a:r>
            <a:r>
              <a:rPr lang="en-US" altLang="en-US" sz="2800" b="1" dirty="0" smtClean="0">
                <a:solidFill>
                  <a:srgbClr val="C00000"/>
                </a:solidFill>
                <a:latin typeface="Times New Roman" panose="02020603050405020304" pitchFamily="18" charset="0"/>
                <a:cs typeface="Times New Roman" panose="02020603050405020304" pitchFamily="18" charset="0"/>
              </a:rPr>
              <a:t>sampling frame </a:t>
            </a:r>
            <a:r>
              <a:rPr lang="en-US" altLang="en-US" sz="2800" dirty="0" smtClean="0">
                <a:latin typeface="Times New Roman" panose="02020603050405020304" pitchFamily="18" charset="0"/>
                <a:cs typeface="Times New Roman" panose="02020603050405020304" pitchFamily="18" charset="0"/>
              </a:rPr>
              <a:t> </a:t>
            </a:r>
          </a:p>
          <a:p>
            <a:pPr marL="109728" indent="0">
              <a:lnSpc>
                <a:spcPct val="200000"/>
              </a:lnSpc>
              <a:buNone/>
            </a:pPr>
            <a:r>
              <a:rPr lang="en-SG" sz="2800" dirty="0">
                <a:latin typeface="Times New Roman" panose="02020603050405020304" pitchFamily="18" charset="0"/>
                <a:cs typeface="Times New Roman" panose="02020603050405020304" pitchFamily="18" charset="0"/>
              </a:rPr>
              <a:t>A list of </a:t>
            </a:r>
            <a:r>
              <a:rPr lang="en-SG" sz="2800" dirty="0" smtClean="0">
                <a:latin typeface="Times New Roman" panose="02020603050405020304" pitchFamily="18" charset="0"/>
                <a:cs typeface="Times New Roman" panose="02020603050405020304" pitchFamily="18" charset="0"/>
              </a:rPr>
              <a:t>all elements </a:t>
            </a:r>
            <a:r>
              <a:rPr lang="en-SG" sz="2800" dirty="0">
                <a:latin typeface="Times New Roman" panose="02020603050405020304" pitchFamily="18" charset="0"/>
                <a:cs typeface="Times New Roman" panose="02020603050405020304" pitchFamily="18" charset="0"/>
              </a:rPr>
              <a:t>or other </a:t>
            </a:r>
            <a:r>
              <a:rPr lang="en-SG" sz="2800" dirty="0" smtClean="0">
                <a:latin typeface="Times New Roman" panose="02020603050405020304" pitchFamily="18" charset="0"/>
                <a:cs typeface="Times New Roman" panose="02020603050405020304" pitchFamily="18" charset="0"/>
              </a:rPr>
              <a:t>units containing </a:t>
            </a:r>
            <a:r>
              <a:rPr lang="en-SG" sz="2800" dirty="0">
                <a:latin typeface="Times New Roman" panose="02020603050405020304" pitchFamily="18" charset="0"/>
                <a:cs typeface="Times New Roman" panose="02020603050405020304" pitchFamily="18" charset="0"/>
              </a:rPr>
              <a:t>the elements in </a:t>
            </a:r>
            <a:r>
              <a:rPr lang="en-SG" sz="2800" dirty="0" smtClean="0">
                <a:latin typeface="Times New Roman" panose="02020603050405020304" pitchFamily="18" charset="0"/>
                <a:cs typeface="Times New Roman" panose="02020603050405020304" pitchFamily="18" charset="0"/>
              </a:rPr>
              <a:t>a population</a:t>
            </a:r>
            <a:r>
              <a:rPr lang="en-SG" sz="2800" dirty="0">
                <a:latin typeface="Times New Roman" panose="02020603050405020304" pitchFamily="18" charset="0"/>
                <a:cs typeface="Times New Roman" panose="02020603050405020304" pitchFamily="18" charset="0"/>
              </a:rPr>
              <a:t>.</a:t>
            </a:r>
            <a:endParaRPr lang="en-US" altLang="en-US" sz="8000" dirty="0" smtClean="0">
              <a:latin typeface="Times New Roman" panose="02020603050405020304" pitchFamily="18" charset="0"/>
              <a:cs typeface="Times New Roman" panose="02020603050405020304" pitchFamily="18" charset="0"/>
            </a:endParaRPr>
          </a:p>
          <a:p>
            <a:pPr marL="109728" indent="0" eaLnBrk="1" hangingPunct="1">
              <a:lnSpc>
                <a:spcPct val="200000"/>
              </a:lnSpc>
              <a:buNone/>
            </a:pPr>
            <a:endParaRPr lang="en-US" altLang="en-US" sz="2400" dirty="0" smtClean="0">
              <a:latin typeface="Times New Roman" panose="02020603050405020304" pitchFamily="18" charset="0"/>
              <a:cs typeface="Times New Roman" panose="02020603050405020304" pitchFamily="18" charset="0"/>
            </a:endParaRPr>
          </a:p>
          <a:p>
            <a:pPr eaLnBrk="1" hangingPunct="1">
              <a:lnSpc>
                <a:spcPct val="80000"/>
              </a:lnSpc>
            </a:pPr>
            <a:endParaRPr lang="en-US" altLang="en-US" sz="2400" dirty="0" smtClean="0">
              <a:latin typeface="Arial" charset="0"/>
              <a:cs typeface="Arial" charset="0"/>
            </a:endParaRPr>
          </a:p>
        </p:txBody>
      </p:sp>
      <p:sp>
        <p:nvSpPr>
          <p:cNvPr id="7170" name="Slide Number Placeholder 5"/>
          <p:cNvSpPr>
            <a:spLocks noGrp="1"/>
          </p:cNvSpPr>
          <p:nvPr>
            <p:ph type="sldNum" sz="quarter" idx="12"/>
          </p:nvPr>
        </p:nvSpPr>
        <p:spPr/>
        <p:txBody>
          <a:bodyPr/>
          <a:lstStyle/>
          <a:p>
            <a:pPr>
              <a:defRPr/>
            </a:pPr>
            <a:fld id="{DF37C454-5935-4199-881E-A26C7146AE61}" type="slidenum">
              <a:rPr lang="en-US" altLang="en-US" sz="2400">
                <a:latin typeface="Arial" pitchFamily="34" charset="0"/>
                <a:cs typeface="Arial" pitchFamily="34" charset="0"/>
              </a:rPr>
              <a:pPr>
                <a:defRPr/>
              </a:pPr>
              <a:t>5</a:t>
            </a:fld>
            <a:endParaRPr lang="en-US" altLang="en-US" sz="2400" dirty="0">
              <a:latin typeface="Arial" pitchFamily="34" charset="0"/>
              <a:cs typeface="Arial" pitchFamily="34" charset="0"/>
            </a:endParaRPr>
          </a:p>
        </p:txBody>
      </p:sp>
    </p:spTree>
    <p:extLst>
      <p:ext uri="{BB962C8B-B14F-4D97-AF65-F5344CB8AC3E}">
        <p14:creationId xmlns:p14="http://schemas.microsoft.com/office/powerpoint/2010/main" xmlns="" val="95122045"/>
      </p:ext>
    </p:extLst>
  </p:cSld>
  <p:clrMapOvr>
    <a:masterClrMapping/>
  </p:clrMapOvr>
  <p:transition advTm="593"/>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143000"/>
            <a:ext cx="6934200" cy="5181600"/>
          </a:xfrm>
        </p:spPr>
        <p:txBody>
          <a:bodyPr>
            <a:normAutofit/>
          </a:bodyPr>
          <a:lstStyle/>
          <a:p>
            <a:pPr marL="109728" indent="0">
              <a:buNone/>
            </a:pPr>
            <a:r>
              <a:rPr lang="en-US" altLang="en-US" sz="3600" b="1" dirty="0">
                <a:solidFill>
                  <a:srgbClr val="FF0000"/>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Population</a:t>
            </a:r>
            <a:r>
              <a:rPr lang="en-US" altLang="en-US" sz="3600" b="1" dirty="0" smtClean="0">
                <a:solidFill>
                  <a:srgbClr val="FF0000"/>
                </a:solidFill>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endParaRPr lang="en-US" altLang="en-US" sz="3600" b="1" dirty="0">
              <a:latin typeface="Times New Roman" panose="02020603050405020304" pitchFamily="18" charset="0"/>
              <a:cs typeface="Times New Roman" panose="02020603050405020304" pitchFamily="18" charset="0"/>
              <a:sym typeface="Monotype Sorts" pitchFamily="2" charset="2"/>
            </a:endParaRPr>
          </a:p>
          <a:p>
            <a:pPr marL="109728" indent="0">
              <a:buNone/>
            </a:pPr>
            <a:r>
              <a:rPr lang="en-US" altLang="en-US" sz="3600" dirty="0">
                <a:latin typeface="Times New Roman" panose="02020603050405020304" pitchFamily="18" charset="0"/>
                <a:cs typeface="Times New Roman" panose="02020603050405020304" pitchFamily="18" charset="0"/>
              </a:rPr>
              <a:t>…the larger group from which individuals are selected to participate in a study</a:t>
            </a:r>
          </a:p>
          <a:p>
            <a:pPr marL="0" indent="0" algn="r">
              <a:buNone/>
            </a:pPr>
            <a:r>
              <a:rPr lang="en-US" altLang="en-US" sz="3600" b="1" dirty="0" smtClean="0">
                <a:solidFill>
                  <a:srgbClr val="FF0000"/>
                </a:solidFill>
              </a:rPr>
              <a:t> </a:t>
            </a:r>
            <a:endParaRPr lang="en-SG" sz="3600" dirty="0">
              <a:latin typeface="Times New Roman" panose="02020603050405020304" pitchFamily="18" charset="0"/>
              <a:cs typeface="Times New Roman" panose="02020603050405020304" pitchFamily="18" charset="0"/>
            </a:endParaRPr>
          </a:p>
        </p:txBody>
      </p:sp>
      <p:pic>
        <p:nvPicPr>
          <p:cNvPr id="5122" name="Picture 2" descr="C:\Users\ismael\Desktop\images (8).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0" y="0"/>
            <a:ext cx="3733800" cy="304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779192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93" y="76200"/>
            <a:ext cx="6400800" cy="4559491"/>
          </a:xfrm>
        </p:spPr>
        <p:txBody>
          <a:bodyPr>
            <a:normAutofit/>
          </a:bodyPr>
          <a:lstStyle/>
          <a:p>
            <a:pPr marL="109728" indent="0">
              <a:buNone/>
            </a:pPr>
            <a:r>
              <a:rPr lang="en-SG" sz="3600" b="1" dirty="0">
                <a:solidFill>
                  <a:srgbClr val="FF0000"/>
                </a:solidFill>
                <a:latin typeface="Times New Roman" panose="02020603050405020304" pitchFamily="18" charset="0"/>
                <a:cs typeface="Times New Roman" panose="02020603050405020304" pitchFamily="18" charset="0"/>
              </a:rPr>
              <a:t>Target population </a:t>
            </a:r>
            <a:endParaRPr lang="en-SG" sz="3600" b="1" dirty="0" smtClean="0">
              <a:solidFill>
                <a:srgbClr val="FF0000"/>
              </a:solidFill>
              <a:latin typeface="Times New Roman" panose="02020603050405020304" pitchFamily="18" charset="0"/>
              <a:cs typeface="Times New Roman" panose="02020603050405020304" pitchFamily="18" charset="0"/>
            </a:endParaRPr>
          </a:p>
          <a:p>
            <a:pPr marL="109728" indent="0">
              <a:buNone/>
            </a:pPr>
            <a:r>
              <a:rPr lang="en-SG" sz="2800" dirty="0" smtClean="0">
                <a:latin typeface="Times New Roman" panose="02020603050405020304" pitchFamily="18" charset="0"/>
                <a:cs typeface="Times New Roman" panose="02020603050405020304" pitchFamily="18" charset="0"/>
              </a:rPr>
              <a:t>A </a:t>
            </a:r>
            <a:r>
              <a:rPr lang="en-SG" sz="2800" dirty="0">
                <a:latin typeface="Times New Roman" panose="02020603050405020304" pitchFamily="18" charset="0"/>
                <a:cs typeface="Times New Roman" panose="02020603050405020304" pitchFamily="18" charset="0"/>
              </a:rPr>
              <a:t>set </a:t>
            </a:r>
            <a:r>
              <a:rPr lang="en-SG" sz="2800" dirty="0" smtClean="0">
                <a:latin typeface="Times New Roman" panose="02020603050405020304" pitchFamily="18" charset="0"/>
                <a:cs typeface="Times New Roman" panose="02020603050405020304" pitchFamily="18" charset="0"/>
              </a:rPr>
              <a:t>of elements </a:t>
            </a:r>
            <a:r>
              <a:rPr lang="en-SG" sz="2800" dirty="0">
                <a:latin typeface="Times New Roman" panose="02020603050405020304" pitchFamily="18" charset="0"/>
                <a:cs typeface="Times New Roman" panose="02020603050405020304" pitchFamily="18" charset="0"/>
              </a:rPr>
              <a:t>larger than or </a:t>
            </a:r>
            <a:r>
              <a:rPr lang="en-SG" sz="2800" dirty="0" smtClean="0">
                <a:latin typeface="Times New Roman" panose="02020603050405020304" pitchFamily="18" charset="0"/>
                <a:cs typeface="Times New Roman" panose="02020603050405020304" pitchFamily="18" charset="0"/>
              </a:rPr>
              <a:t>different  from </a:t>
            </a:r>
            <a:r>
              <a:rPr lang="en-SG" sz="2800" dirty="0">
                <a:latin typeface="Times New Roman" panose="02020603050405020304" pitchFamily="18" charset="0"/>
                <a:cs typeface="Times New Roman" panose="02020603050405020304" pitchFamily="18" charset="0"/>
              </a:rPr>
              <a:t>the population sampled </a:t>
            </a:r>
            <a:r>
              <a:rPr lang="en-SG" sz="2800" dirty="0" smtClean="0">
                <a:latin typeface="Times New Roman" panose="02020603050405020304" pitchFamily="18" charset="0"/>
                <a:cs typeface="Times New Roman" panose="02020603050405020304" pitchFamily="18" charset="0"/>
              </a:rPr>
              <a:t>and to </a:t>
            </a:r>
            <a:r>
              <a:rPr lang="en-SG" sz="2800" dirty="0">
                <a:latin typeface="Times New Roman" panose="02020603050405020304" pitchFamily="18" charset="0"/>
                <a:cs typeface="Times New Roman" panose="02020603050405020304" pitchFamily="18" charset="0"/>
              </a:rPr>
              <a:t>which the researcher </a:t>
            </a:r>
            <a:r>
              <a:rPr lang="en-SG" sz="2800" dirty="0" smtClean="0">
                <a:latin typeface="Times New Roman" panose="02020603050405020304" pitchFamily="18" charset="0"/>
                <a:cs typeface="Times New Roman" panose="02020603050405020304" pitchFamily="18" charset="0"/>
              </a:rPr>
              <a:t>would</a:t>
            </a:r>
          </a:p>
          <a:p>
            <a:pPr marL="109728" indent="0">
              <a:buNone/>
            </a:pPr>
            <a:r>
              <a:rPr lang="en-SG" sz="2800" dirty="0" smtClean="0">
                <a:latin typeface="Times New Roman" panose="02020603050405020304" pitchFamily="18" charset="0"/>
                <a:cs typeface="Times New Roman" panose="02020603050405020304" pitchFamily="18" charset="0"/>
              </a:rPr>
              <a:t> like </a:t>
            </a:r>
            <a:r>
              <a:rPr lang="en-SG" sz="2800" dirty="0">
                <a:latin typeface="Times New Roman" panose="02020603050405020304" pitchFamily="18" charset="0"/>
                <a:cs typeface="Times New Roman" panose="02020603050405020304" pitchFamily="18" charset="0"/>
              </a:rPr>
              <a:t>to </a:t>
            </a:r>
            <a:r>
              <a:rPr lang="en-SG" sz="2800" dirty="0" smtClean="0">
                <a:latin typeface="Times New Roman" panose="02020603050405020304" pitchFamily="18" charset="0"/>
                <a:cs typeface="Times New Roman" panose="02020603050405020304" pitchFamily="18" charset="0"/>
              </a:rPr>
              <a:t>generalize</a:t>
            </a:r>
          </a:p>
          <a:p>
            <a:pPr marL="109728" indent="0">
              <a:buNone/>
            </a:pPr>
            <a:r>
              <a:rPr lang="en-SG" sz="2800" dirty="0" smtClean="0">
                <a:latin typeface="Times New Roman" panose="02020603050405020304" pitchFamily="18" charset="0"/>
                <a:cs typeface="Times New Roman" panose="02020603050405020304" pitchFamily="18" charset="0"/>
              </a:rPr>
              <a:t> </a:t>
            </a:r>
            <a:r>
              <a:rPr lang="en-SG" sz="2800" dirty="0">
                <a:latin typeface="Times New Roman" panose="02020603050405020304" pitchFamily="18" charset="0"/>
                <a:cs typeface="Times New Roman" panose="02020603050405020304" pitchFamily="18" charset="0"/>
              </a:rPr>
              <a:t>study findings</a:t>
            </a:r>
            <a:r>
              <a:rPr lang="en-SG" sz="3600" dirty="0" smtClean="0">
                <a:latin typeface="Times New Roman" panose="02020603050405020304" pitchFamily="18" charset="0"/>
                <a:cs typeface="Times New Roman" panose="02020603050405020304" pitchFamily="18" charset="0"/>
              </a:rPr>
              <a:t>.</a:t>
            </a:r>
            <a:endParaRPr lang="en-SG" sz="3600" dirty="0">
              <a:latin typeface="Times New Roman" panose="02020603050405020304" pitchFamily="18" charset="0"/>
              <a:cs typeface="Times New Roman" panose="02020603050405020304" pitchFamily="18" charset="0"/>
            </a:endParaRPr>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714482" y="1637763"/>
            <a:ext cx="5410200" cy="516507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78113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2" descr="sampterm"/>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9600" y="381000"/>
            <a:ext cx="8153400" cy="579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317132974"/>
      </p:ext>
    </p:extLst>
  </p:cSld>
  <p:clrMapOvr>
    <a:masterClrMapping/>
  </p:clrMapOvr>
  <p:transition advTm="53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7987" name="Rectangle 3"/>
          <p:cNvSpPr>
            <a:spLocks noGrp="1" noChangeArrowheads="1"/>
          </p:cNvSpPr>
          <p:nvPr>
            <p:ph idx="1"/>
          </p:nvPr>
        </p:nvSpPr>
        <p:spPr>
          <a:xfrm>
            <a:off x="685800" y="2209800"/>
            <a:ext cx="6781800" cy="3505200"/>
          </a:xfrm>
        </p:spPr>
        <p:txBody>
          <a:bodyPr/>
          <a:lstStyle/>
          <a:p>
            <a:r>
              <a:rPr lang="en-US" altLang="en-US" dirty="0" smtClean="0">
                <a:latin typeface="Times New Roman" panose="02020603050405020304" pitchFamily="18" charset="0"/>
                <a:cs typeface="Times New Roman" panose="02020603050405020304" pitchFamily="18" charset="0"/>
              </a:rPr>
              <a:t>To gather data about the population in order to make an inference that can be generalized to the population</a:t>
            </a:r>
          </a:p>
        </p:txBody>
      </p:sp>
      <p:sp>
        <p:nvSpPr>
          <p:cNvPr id="297986" name="Rectangle 2"/>
          <p:cNvSpPr>
            <a:spLocks noGrp="1" noChangeArrowheads="1"/>
          </p:cNvSpPr>
          <p:nvPr>
            <p:ph type="title"/>
          </p:nvPr>
        </p:nvSpPr>
        <p:spPr>
          <a:xfrm>
            <a:off x="685800" y="533400"/>
            <a:ext cx="7772400" cy="1143000"/>
          </a:xfrm>
        </p:spPr>
        <p:txBody>
          <a:bodyPr>
            <a:normAutofit/>
          </a:bodyPr>
          <a:lstStyle/>
          <a:p>
            <a:pPr>
              <a:defRPr/>
            </a:pPr>
            <a:r>
              <a:rPr lang="en-US" altLang="en-US" sz="4000" b="1" dirty="0" smtClean="0">
                <a:solidFill>
                  <a:srgbClr val="FF0000"/>
                </a:solidFill>
                <a:latin typeface="Times New Roman" panose="02020603050405020304" pitchFamily="18" charset="0"/>
                <a:cs typeface="Times New Roman" panose="02020603050405020304" pitchFamily="18" charset="0"/>
              </a:rPr>
              <a:t>The purpose of sampling…</a:t>
            </a:r>
          </a:p>
        </p:txBody>
      </p:sp>
      <p:pic>
        <p:nvPicPr>
          <p:cNvPr id="6146" name="Picture 2" descr="C:\Users\ismael\Desktop\download (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0" y="3893713"/>
            <a:ext cx="4181695" cy="248602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552337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97986"/>
                                        </p:tgtEl>
                                        <p:attrNameLst>
                                          <p:attrName>style.visibility</p:attrName>
                                        </p:attrNameLst>
                                      </p:cBhvr>
                                      <p:to>
                                        <p:strVal val="visible"/>
                                      </p:to>
                                    </p:set>
                                  </p:childTnLst>
                                </p:cTn>
                              </p:par>
                            </p:childTnLst>
                          </p:cTn>
                        </p:par>
                        <p:par>
                          <p:cTn id="7" fill="hold" nodeType="afterGroup">
                            <p:stCondLst>
                              <p:cond delay="500"/>
                            </p:stCondLst>
                            <p:childTnLst>
                              <p:par>
                                <p:cTn id="8" presetID="2" presetClass="entr" presetSubtype="8" fill="hold" grpId="0" nodeType="afterEffect">
                                  <p:stCondLst>
                                    <p:cond delay="1000"/>
                                  </p:stCondLst>
                                  <p:childTnLst>
                                    <p:set>
                                      <p:cBhvr>
                                        <p:cTn id="9" dur="1" fill="hold">
                                          <p:stCondLst>
                                            <p:cond delay="0"/>
                                          </p:stCondLst>
                                        </p:cTn>
                                        <p:tgtEl>
                                          <p:spTgt spid="297987">
                                            <p:txEl>
                                              <p:pRg st="0" end="0"/>
                                            </p:txEl>
                                          </p:spTgt>
                                        </p:tgtEl>
                                        <p:attrNameLst>
                                          <p:attrName>style.visibility</p:attrName>
                                        </p:attrNameLst>
                                      </p:cBhvr>
                                      <p:to>
                                        <p:strVal val="visible"/>
                                      </p:to>
                                    </p:set>
                                    <p:anim calcmode="lin" valueType="num">
                                      <p:cBhvr additive="base">
                                        <p:cTn id="10" dur="500" fill="hold"/>
                                        <p:tgtEl>
                                          <p:spTgt spid="297987">
                                            <p:txEl>
                                              <p:pRg st="0" end="0"/>
                                            </p:txEl>
                                          </p:spTgt>
                                        </p:tgtEl>
                                        <p:attrNameLst>
                                          <p:attrName>ppt_x</p:attrName>
                                        </p:attrNameLst>
                                      </p:cBhvr>
                                      <p:tavLst>
                                        <p:tav tm="0">
                                          <p:val>
                                            <p:strVal val="0-#ppt_w/2"/>
                                          </p:val>
                                        </p:tav>
                                        <p:tav tm="100000">
                                          <p:val>
                                            <p:strVal val="#ppt_x"/>
                                          </p:val>
                                        </p:tav>
                                      </p:tavLst>
                                    </p:anim>
                                    <p:anim calcmode="lin" valueType="num">
                                      <p:cBhvr additive="base">
                                        <p:cTn id="11" dur="500" fill="hold"/>
                                        <p:tgtEl>
                                          <p:spTgt spid="29798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987" grpId="0" build="p" autoUpdateAnimBg="0" advAuto="1000"/>
      <p:bldP spid="297986"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2825750" y="615950"/>
            <a:ext cx="3797300" cy="520700"/>
          </a:xfrm>
          <a:prstGeom prst="rect">
            <a:avLst/>
          </a:prstGeom>
          <a:solidFill>
            <a:schemeClr val="bg1"/>
          </a:solidFill>
          <a:ln w="12700">
            <a:solidFill>
              <a:schemeClr val="tx1"/>
            </a:solidFill>
            <a:miter lim="800000"/>
            <a:headEnd/>
            <a:tailEnd/>
          </a:ln>
          <a:effectLst/>
        </p:spPr>
        <p:txBody>
          <a:bodyPr wrap="none" anchor="ct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hangingPunct="1"/>
            <a:endParaRPr lang="en-SG" altLang="en-US" dirty="0"/>
          </a:p>
        </p:txBody>
      </p:sp>
      <p:sp>
        <p:nvSpPr>
          <p:cNvPr id="17411" name="Rectangle 3"/>
          <p:cNvSpPr>
            <a:spLocks noChangeArrowheads="1"/>
          </p:cNvSpPr>
          <p:nvPr/>
        </p:nvSpPr>
        <p:spPr bwMode="auto">
          <a:xfrm>
            <a:off x="2924175" y="668338"/>
            <a:ext cx="3600450" cy="415925"/>
          </a:xfrm>
          <a:prstGeom prst="rect">
            <a:avLst/>
          </a:prstGeom>
          <a:solidFill>
            <a:schemeClr val="bg1">
              <a:alpha val="50000"/>
            </a:schemeClr>
          </a:solidFill>
          <a:ln>
            <a:noFill/>
          </a:ln>
          <a:effectLst/>
        </p:spPr>
        <p:txBody>
          <a:bodyPr wrap="none" anchor="ct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hangingPunct="1"/>
            <a:endParaRPr lang="en-SG" altLang="en-US" dirty="0"/>
          </a:p>
        </p:txBody>
      </p:sp>
      <p:sp>
        <p:nvSpPr>
          <p:cNvPr id="17412" name="Rectangle 4"/>
          <p:cNvSpPr>
            <a:spLocks noChangeArrowheads="1"/>
          </p:cNvSpPr>
          <p:nvPr/>
        </p:nvSpPr>
        <p:spPr bwMode="auto">
          <a:xfrm>
            <a:off x="3016250" y="714375"/>
            <a:ext cx="3416300" cy="323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nchor="ct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r>
              <a:rPr lang="en-US" altLang="en-US" sz="2000" dirty="0">
                <a:latin typeface="Times New Roman" panose="02020603050405020304" pitchFamily="18" charset="0"/>
                <a:cs typeface="Times New Roman" panose="02020603050405020304" pitchFamily="18" charset="0"/>
              </a:rPr>
              <a:t>Define the target population</a:t>
            </a:r>
          </a:p>
        </p:txBody>
      </p:sp>
      <p:sp>
        <p:nvSpPr>
          <p:cNvPr id="17413" name="Rectangle 5"/>
          <p:cNvSpPr>
            <a:spLocks noChangeArrowheads="1"/>
          </p:cNvSpPr>
          <p:nvPr/>
        </p:nvSpPr>
        <p:spPr bwMode="auto">
          <a:xfrm>
            <a:off x="2825750" y="1454150"/>
            <a:ext cx="3797300" cy="520700"/>
          </a:xfrm>
          <a:prstGeom prst="rect">
            <a:avLst/>
          </a:prstGeom>
          <a:solidFill>
            <a:schemeClr val="bg1"/>
          </a:solidFill>
          <a:ln w="12700">
            <a:solidFill>
              <a:schemeClr val="tx1"/>
            </a:solidFill>
            <a:miter lim="800000"/>
            <a:headEnd/>
            <a:tailEnd/>
          </a:ln>
          <a:effectLst/>
        </p:spPr>
        <p:txBody>
          <a:bodyPr wrap="none" anchor="ct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hangingPunct="1"/>
            <a:endParaRPr lang="en-SG" altLang="en-US" dirty="0"/>
          </a:p>
        </p:txBody>
      </p:sp>
      <p:sp>
        <p:nvSpPr>
          <p:cNvPr id="17414" name="Rectangle 6"/>
          <p:cNvSpPr>
            <a:spLocks noChangeArrowheads="1"/>
          </p:cNvSpPr>
          <p:nvPr/>
        </p:nvSpPr>
        <p:spPr bwMode="auto">
          <a:xfrm>
            <a:off x="2924175" y="1506538"/>
            <a:ext cx="3600450" cy="415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nchor="ct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r>
              <a:rPr lang="en-US" altLang="en-US" sz="2000" dirty="0">
                <a:latin typeface="Times New Roman" panose="02020603050405020304" pitchFamily="18" charset="0"/>
                <a:cs typeface="Times New Roman" panose="02020603050405020304" pitchFamily="18" charset="0"/>
              </a:rPr>
              <a:t>Select a sampling frame</a:t>
            </a:r>
          </a:p>
        </p:txBody>
      </p:sp>
      <p:sp>
        <p:nvSpPr>
          <p:cNvPr id="17415" name="Rectangle 7"/>
          <p:cNvSpPr>
            <a:spLocks noChangeArrowheads="1"/>
          </p:cNvSpPr>
          <p:nvPr/>
        </p:nvSpPr>
        <p:spPr bwMode="auto">
          <a:xfrm>
            <a:off x="2825750" y="5721350"/>
            <a:ext cx="3797300" cy="520700"/>
          </a:xfrm>
          <a:prstGeom prst="rect">
            <a:avLst/>
          </a:prstGeom>
          <a:solidFill>
            <a:schemeClr val="bg1"/>
          </a:solidFill>
          <a:ln w="12700">
            <a:solidFill>
              <a:schemeClr val="tx1"/>
            </a:solidFill>
            <a:miter lim="800000"/>
            <a:headEnd/>
            <a:tailEnd/>
          </a:ln>
          <a:effectLst/>
        </p:spPr>
        <p:txBody>
          <a:bodyPr wrap="none" anchor="ct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hangingPunct="1"/>
            <a:endParaRPr lang="en-SG" altLang="en-US" dirty="0"/>
          </a:p>
        </p:txBody>
      </p:sp>
      <p:sp>
        <p:nvSpPr>
          <p:cNvPr id="17416" name="Rectangle 8"/>
          <p:cNvSpPr>
            <a:spLocks noChangeArrowheads="1"/>
          </p:cNvSpPr>
          <p:nvPr/>
        </p:nvSpPr>
        <p:spPr bwMode="auto">
          <a:xfrm>
            <a:off x="2924175" y="5773738"/>
            <a:ext cx="3600450" cy="415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nchor="ct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lgn="ctr"/>
            <a:r>
              <a:rPr lang="en-US" altLang="en-US" sz="2400" dirty="0">
                <a:latin typeface="Times New Roman" panose="02020603050405020304" pitchFamily="18" charset="0"/>
                <a:cs typeface="Times New Roman" panose="02020603050405020304" pitchFamily="18" charset="0"/>
              </a:rPr>
              <a:t>Conduct fieldwork</a:t>
            </a:r>
          </a:p>
        </p:txBody>
      </p:sp>
      <p:sp>
        <p:nvSpPr>
          <p:cNvPr id="17417" name="Rectangle 9"/>
          <p:cNvSpPr>
            <a:spLocks noChangeArrowheads="1"/>
          </p:cNvSpPr>
          <p:nvPr/>
        </p:nvSpPr>
        <p:spPr bwMode="auto">
          <a:xfrm>
            <a:off x="2819400" y="2362200"/>
            <a:ext cx="4038600" cy="520700"/>
          </a:xfrm>
          <a:prstGeom prst="rect">
            <a:avLst/>
          </a:prstGeom>
          <a:solidFill>
            <a:schemeClr val="bg1"/>
          </a:solidFill>
          <a:ln w="12700">
            <a:solidFill>
              <a:schemeClr val="tx1"/>
            </a:solidFill>
            <a:miter lim="800000"/>
            <a:headEnd/>
            <a:tailEnd/>
          </a:ln>
          <a:effectLst/>
        </p:spPr>
        <p:txBody>
          <a:bodyPr wrap="none" anchor="ct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hangingPunct="1"/>
            <a:endParaRPr lang="en-SG" altLang="en-US" dirty="0"/>
          </a:p>
        </p:txBody>
      </p:sp>
      <p:sp>
        <p:nvSpPr>
          <p:cNvPr id="17418" name="Rectangle 10"/>
          <p:cNvSpPr>
            <a:spLocks noChangeArrowheads="1"/>
          </p:cNvSpPr>
          <p:nvPr/>
        </p:nvSpPr>
        <p:spPr bwMode="auto">
          <a:xfrm>
            <a:off x="2883477" y="2414587"/>
            <a:ext cx="3514725" cy="415925"/>
          </a:xfrm>
          <a:prstGeom prst="rect">
            <a:avLst/>
          </a:prstGeom>
          <a:solidFill>
            <a:schemeClr val="bg1"/>
          </a:solidFill>
          <a:ln>
            <a:noFill/>
          </a:ln>
          <a:effectLst/>
        </p:spPr>
        <p:txBody>
          <a:bodyPr wrap="none" lIns="92075" tIns="46038" rIns="92075" bIns="46038" anchor="ct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r>
              <a:rPr lang="en-US" altLang="en-US" sz="1600" dirty="0">
                <a:latin typeface="Times New Roman" panose="02020603050405020304" pitchFamily="18" charset="0"/>
                <a:cs typeface="Times New Roman" panose="02020603050405020304" pitchFamily="18" charset="0"/>
              </a:rPr>
              <a:t>Determine if a probability or nonprobability </a:t>
            </a:r>
          </a:p>
          <a:p>
            <a:r>
              <a:rPr lang="en-US" altLang="en-US" sz="1600" dirty="0">
                <a:latin typeface="Times New Roman" panose="02020603050405020304" pitchFamily="18" charset="0"/>
                <a:cs typeface="Times New Roman" panose="02020603050405020304" pitchFamily="18" charset="0"/>
              </a:rPr>
              <a:t>sampling method will be chosen</a:t>
            </a:r>
          </a:p>
        </p:txBody>
      </p:sp>
      <p:sp>
        <p:nvSpPr>
          <p:cNvPr id="17419" name="Rectangle 11"/>
          <p:cNvSpPr>
            <a:spLocks noChangeArrowheads="1"/>
          </p:cNvSpPr>
          <p:nvPr/>
        </p:nvSpPr>
        <p:spPr bwMode="auto">
          <a:xfrm>
            <a:off x="2825750" y="3206749"/>
            <a:ext cx="3790950" cy="682625"/>
          </a:xfrm>
          <a:prstGeom prst="rect">
            <a:avLst/>
          </a:prstGeom>
          <a:solidFill>
            <a:schemeClr val="bg1"/>
          </a:solidFill>
          <a:ln w="12700">
            <a:solidFill>
              <a:schemeClr val="tx1"/>
            </a:solidFill>
            <a:miter lim="800000"/>
            <a:headEnd/>
            <a:tailEnd/>
          </a:ln>
          <a:effectLst/>
        </p:spPr>
        <p:txBody>
          <a:bodyPr wrap="none" anchor="ct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hangingPunct="1"/>
            <a:endParaRPr lang="en-SG" altLang="en-US" dirty="0"/>
          </a:p>
        </p:txBody>
      </p:sp>
      <p:sp>
        <p:nvSpPr>
          <p:cNvPr id="17420" name="Rectangle 12"/>
          <p:cNvSpPr>
            <a:spLocks noChangeArrowheads="1"/>
          </p:cNvSpPr>
          <p:nvPr/>
        </p:nvSpPr>
        <p:spPr bwMode="auto">
          <a:xfrm>
            <a:off x="2917825" y="3206750"/>
            <a:ext cx="3600450" cy="4810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nchor="ct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r>
              <a:rPr lang="en-US" altLang="en-US" sz="2000" dirty="0">
                <a:latin typeface="Times New Roman" panose="02020603050405020304" pitchFamily="18" charset="0"/>
                <a:cs typeface="Times New Roman" panose="02020603050405020304" pitchFamily="18" charset="0"/>
              </a:rPr>
              <a:t>Plan procedure </a:t>
            </a:r>
            <a:r>
              <a:rPr lang="en-US" altLang="en-US" sz="2000" dirty="0" smtClean="0">
                <a:latin typeface="Times New Roman" panose="02020603050405020304" pitchFamily="18" charset="0"/>
                <a:cs typeface="Times New Roman" panose="02020603050405020304" pitchFamily="18" charset="0"/>
              </a:rPr>
              <a:t>for selecting</a:t>
            </a:r>
          </a:p>
          <a:p>
            <a:r>
              <a:rPr lang="en-US" altLang="en-US" sz="2000" dirty="0" smtClean="0">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sampling units</a:t>
            </a:r>
          </a:p>
        </p:txBody>
      </p:sp>
      <p:sp>
        <p:nvSpPr>
          <p:cNvPr id="17421" name="Rectangle 13"/>
          <p:cNvSpPr>
            <a:spLocks noChangeArrowheads="1"/>
          </p:cNvSpPr>
          <p:nvPr/>
        </p:nvSpPr>
        <p:spPr bwMode="auto">
          <a:xfrm>
            <a:off x="2825750" y="4044950"/>
            <a:ext cx="3797300" cy="520700"/>
          </a:xfrm>
          <a:prstGeom prst="rect">
            <a:avLst/>
          </a:prstGeom>
          <a:solidFill>
            <a:schemeClr val="bg1"/>
          </a:solidFill>
          <a:ln w="12700">
            <a:solidFill>
              <a:schemeClr val="tx1"/>
            </a:solidFill>
            <a:miter lim="800000"/>
            <a:headEnd/>
            <a:tailEnd/>
          </a:ln>
          <a:effectLst/>
        </p:spPr>
        <p:txBody>
          <a:bodyPr wrap="none" anchor="ct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hangingPunct="1"/>
            <a:endParaRPr lang="en-SG" altLang="en-US" dirty="0"/>
          </a:p>
        </p:txBody>
      </p:sp>
      <p:sp>
        <p:nvSpPr>
          <p:cNvPr id="17422" name="Rectangle 14"/>
          <p:cNvSpPr>
            <a:spLocks noChangeArrowheads="1"/>
          </p:cNvSpPr>
          <p:nvPr/>
        </p:nvSpPr>
        <p:spPr bwMode="auto">
          <a:xfrm>
            <a:off x="3124200" y="4069052"/>
            <a:ext cx="3600450" cy="415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nchor="ct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r>
              <a:rPr lang="en-US" altLang="en-US" sz="2000" dirty="0">
                <a:latin typeface="Times New Roman" panose="02020603050405020304" pitchFamily="18" charset="0"/>
                <a:cs typeface="Times New Roman" panose="02020603050405020304" pitchFamily="18" charset="0"/>
              </a:rPr>
              <a:t>Determine sample size</a:t>
            </a:r>
          </a:p>
        </p:txBody>
      </p:sp>
      <p:sp>
        <p:nvSpPr>
          <p:cNvPr id="17423" name="Rectangle 15"/>
          <p:cNvSpPr>
            <a:spLocks noChangeArrowheads="1"/>
          </p:cNvSpPr>
          <p:nvPr/>
        </p:nvSpPr>
        <p:spPr bwMode="auto">
          <a:xfrm>
            <a:off x="2727325" y="4792662"/>
            <a:ext cx="3797300" cy="520700"/>
          </a:xfrm>
          <a:prstGeom prst="rect">
            <a:avLst/>
          </a:prstGeom>
          <a:solidFill>
            <a:schemeClr val="bg1"/>
          </a:solidFill>
          <a:ln w="12700">
            <a:solidFill>
              <a:schemeClr val="tx1"/>
            </a:solidFill>
            <a:miter lim="800000"/>
            <a:headEnd/>
            <a:tailEnd/>
          </a:ln>
          <a:effectLst/>
        </p:spPr>
        <p:txBody>
          <a:bodyPr wrap="none" anchor="ct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hangingPunct="1"/>
            <a:endParaRPr lang="en-SG" altLang="en-US" dirty="0"/>
          </a:p>
        </p:txBody>
      </p:sp>
      <p:sp>
        <p:nvSpPr>
          <p:cNvPr id="17424" name="Rectangle 16"/>
          <p:cNvSpPr>
            <a:spLocks noChangeArrowheads="1"/>
          </p:cNvSpPr>
          <p:nvPr/>
        </p:nvSpPr>
        <p:spPr bwMode="auto">
          <a:xfrm>
            <a:off x="2727325" y="4845049"/>
            <a:ext cx="3600450" cy="415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nchor="ct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lgn="ctr"/>
            <a:r>
              <a:rPr lang="en-US" altLang="en-US" sz="2000" dirty="0">
                <a:latin typeface="Times New Roman" panose="02020603050405020304" pitchFamily="18" charset="0"/>
                <a:cs typeface="Times New Roman" panose="02020603050405020304" pitchFamily="18" charset="0"/>
              </a:rPr>
              <a:t>Select actual sampling units</a:t>
            </a:r>
          </a:p>
        </p:txBody>
      </p:sp>
      <p:sp>
        <p:nvSpPr>
          <p:cNvPr id="17425" name="Rectangle 17"/>
          <p:cNvSpPr>
            <a:spLocks noChangeArrowheads="1"/>
          </p:cNvSpPr>
          <p:nvPr/>
        </p:nvSpPr>
        <p:spPr bwMode="auto">
          <a:xfrm>
            <a:off x="381000" y="381000"/>
            <a:ext cx="2523127" cy="1385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algn="l"/>
            <a:r>
              <a:rPr lang="en-US" altLang="en-US" sz="2800" i="1" dirty="0">
                <a:solidFill>
                  <a:srgbClr val="FF0000"/>
                </a:solidFill>
              </a:rPr>
              <a:t>Stages in the </a:t>
            </a:r>
          </a:p>
          <a:p>
            <a:pPr algn="l"/>
            <a:r>
              <a:rPr lang="en-US" altLang="en-US" sz="2800" i="1" dirty="0">
                <a:solidFill>
                  <a:srgbClr val="FF0000"/>
                </a:solidFill>
              </a:rPr>
              <a:t>Selection</a:t>
            </a:r>
          </a:p>
          <a:p>
            <a:pPr algn="l"/>
            <a:r>
              <a:rPr lang="en-US" altLang="en-US" sz="2800" i="1" dirty="0">
                <a:solidFill>
                  <a:srgbClr val="FF0000"/>
                </a:solidFill>
              </a:rPr>
              <a:t>of a Sample</a:t>
            </a:r>
          </a:p>
        </p:txBody>
      </p:sp>
      <p:sp>
        <p:nvSpPr>
          <p:cNvPr id="7187" name="Line 18"/>
          <p:cNvSpPr>
            <a:spLocks noChangeShapeType="1"/>
          </p:cNvSpPr>
          <p:nvPr/>
        </p:nvSpPr>
        <p:spPr bwMode="auto">
          <a:xfrm>
            <a:off x="4724400" y="1987550"/>
            <a:ext cx="0" cy="374650"/>
          </a:xfrm>
          <a:prstGeom prst="line">
            <a:avLst/>
          </a:prstGeom>
          <a:noFill/>
          <a:ln w="127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SG" dirty="0"/>
          </a:p>
        </p:txBody>
      </p:sp>
      <p:sp>
        <p:nvSpPr>
          <p:cNvPr id="7188" name="Line 19"/>
          <p:cNvSpPr>
            <a:spLocks noChangeShapeType="1"/>
          </p:cNvSpPr>
          <p:nvPr/>
        </p:nvSpPr>
        <p:spPr bwMode="auto">
          <a:xfrm>
            <a:off x="4724400" y="5416550"/>
            <a:ext cx="0" cy="298450"/>
          </a:xfrm>
          <a:prstGeom prst="line">
            <a:avLst/>
          </a:prstGeom>
          <a:noFill/>
          <a:ln w="127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SG" dirty="0"/>
          </a:p>
        </p:txBody>
      </p:sp>
      <p:sp>
        <p:nvSpPr>
          <p:cNvPr id="7189" name="Line 20"/>
          <p:cNvSpPr>
            <a:spLocks noChangeShapeType="1"/>
          </p:cNvSpPr>
          <p:nvPr/>
        </p:nvSpPr>
        <p:spPr bwMode="auto">
          <a:xfrm>
            <a:off x="4724400" y="4578350"/>
            <a:ext cx="0" cy="298450"/>
          </a:xfrm>
          <a:prstGeom prst="line">
            <a:avLst/>
          </a:prstGeom>
          <a:noFill/>
          <a:ln w="127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SG" dirty="0"/>
          </a:p>
        </p:txBody>
      </p:sp>
      <p:sp>
        <p:nvSpPr>
          <p:cNvPr id="7190" name="Line 21"/>
          <p:cNvSpPr>
            <a:spLocks noChangeShapeType="1"/>
          </p:cNvSpPr>
          <p:nvPr/>
        </p:nvSpPr>
        <p:spPr bwMode="auto">
          <a:xfrm>
            <a:off x="4724400" y="3740150"/>
            <a:ext cx="0" cy="298450"/>
          </a:xfrm>
          <a:prstGeom prst="line">
            <a:avLst/>
          </a:prstGeom>
          <a:noFill/>
          <a:ln w="127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SG" dirty="0"/>
          </a:p>
        </p:txBody>
      </p:sp>
      <p:sp>
        <p:nvSpPr>
          <p:cNvPr id="7191" name="Line 22"/>
          <p:cNvSpPr>
            <a:spLocks noChangeShapeType="1"/>
          </p:cNvSpPr>
          <p:nvPr/>
        </p:nvSpPr>
        <p:spPr bwMode="auto">
          <a:xfrm>
            <a:off x="4724400" y="2901950"/>
            <a:ext cx="0" cy="298450"/>
          </a:xfrm>
          <a:prstGeom prst="line">
            <a:avLst/>
          </a:prstGeom>
          <a:noFill/>
          <a:ln w="127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SG" dirty="0"/>
          </a:p>
        </p:txBody>
      </p:sp>
      <p:sp>
        <p:nvSpPr>
          <p:cNvPr id="7192" name="Line 23"/>
          <p:cNvSpPr>
            <a:spLocks noChangeShapeType="1"/>
          </p:cNvSpPr>
          <p:nvPr/>
        </p:nvSpPr>
        <p:spPr bwMode="auto">
          <a:xfrm>
            <a:off x="4724400" y="1149350"/>
            <a:ext cx="0" cy="374650"/>
          </a:xfrm>
          <a:prstGeom prst="line">
            <a:avLst/>
          </a:prstGeom>
          <a:noFill/>
          <a:ln w="127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SG" dirty="0"/>
          </a:p>
        </p:txBody>
      </p:sp>
      <p:pic>
        <p:nvPicPr>
          <p:cNvPr id="7170" name="Picture 2" descr="C:\Users\ismael\Desktop\images (9).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778446" y="3465501"/>
            <a:ext cx="2356968" cy="329389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8197535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425"/>
                                        </p:tgtEl>
                                        <p:attrNameLst>
                                          <p:attrName>style.visibility</p:attrName>
                                        </p:attrNameLst>
                                      </p:cBhvr>
                                      <p:to>
                                        <p:strVal val="visible"/>
                                      </p:to>
                                    </p:set>
                                    <p:anim calcmode="lin" valueType="num">
                                      <p:cBhvr additive="base">
                                        <p:cTn id="7" dur="500" fill="hold"/>
                                        <p:tgtEl>
                                          <p:spTgt spid="17425"/>
                                        </p:tgtEl>
                                        <p:attrNameLst>
                                          <p:attrName>ppt_x</p:attrName>
                                        </p:attrNameLst>
                                      </p:cBhvr>
                                      <p:tavLst>
                                        <p:tav tm="0">
                                          <p:val>
                                            <p:strVal val="0-#ppt_w/2"/>
                                          </p:val>
                                        </p:tav>
                                        <p:tav tm="100000">
                                          <p:val>
                                            <p:strVal val="#ppt_x"/>
                                          </p:val>
                                        </p:tav>
                                      </p:tavLst>
                                    </p:anim>
                                    <p:anim calcmode="lin" valueType="num">
                                      <p:cBhvr additive="base">
                                        <p:cTn id="8" dur="500" fill="hold"/>
                                        <p:tgtEl>
                                          <p:spTgt spid="1742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410"/>
                                        </p:tgtEl>
                                        <p:attrNameLst>
                                          <p:attrName>style.visibility</p:attrName>
                                        </p:attrNameLst>
                                      </p:cBhvr>
                                      <p:to>
                                        <p:strVal val="visible"/>
                                      </p:to>
                                    </p:set>
                                    <p:anim calcmode="lin" valueType="num">
                                      <p:cBhvr additive="base">
                                        <p:cTn id="13" dur="500" fill="hold"/>
                                        <p:tgtEl>
                                          <p:spTgt spid="17410"/>
                                        </p:tgtEl>
                                        <p:attrNameLst>
                                          <p:attrName>ppt_x</p:attrName>
                                        </p:attrNameLst>
                                      </p:cBhvr>
                                      <p:tavLst>
                                        <p:tav tm="0">
                                          <p:val>
                                            <p:strVal val="0-#ppt_w/2"/>
                                          </p:val>
                                        </p:tav>
                                        <p:tav tm="100000">
                                          <p:val>
                                            <p:strVal val="#ppt_x"/>
                                          </p:val>
                                        </p:tav>
                                      </p:tavLst>
                                    </p:anim>
                                    <p:anim calcmode="lin" valueType="num">
                                      <p:cBhvr additive="base">
                                        <p:cTn id="14" dur="500" fill="hold"/>
                                        <p:tgtEl>
                                          <p:spTgt spid="17410"/>
                                        </p:tgtEl>
                                        <p:attrNameLst>
                                          <p:attrName>ppt_y</p:attrName>
                                        </p:attrNameLst>
                                      </p:cBhvr>
                                      <p:tavLst>
                                        <p:tav tm="0">
                                          <p:val>
                                            <p:strVal val="#ppt_y"/>
                                          </p:val>
                                        </p:tav>
                                        <p:tav tm="100000">
                                          <p:val>
                                            <p:strVal val="#ppt_y"/>
                                          </p:val>
                                        </p:tav>
                                      </p:tavLst>
                                    </p:anim>
                                  </p:childTnLst>
                                </p:cTn>
                              </p:par>
                            </p:childTnLst>
                          </p:cTn>
                        </p:par>
                        <p:par>
                          <p:cTn id="15" fill="hold" nodeType="afterGroup">
                            <p:stCondLst>
                              <p:cond delay="500"/>
                            </p:stCondLst>
                            <p:childTnLst>
                              <p:par>
                                <p:cTn id="16" presetID="2" presetClass="entr" presetSubtype="8" fill="hold" grpId="0" nodeType="afterEffect">
                                  <p:stCondLst>
                                    <p:cond delay="0"/>
                                  </p:stCondLst>
                                  <p:childTnLst>
                                    <p:set>
                                      <p:cBhvr>
                                        <p:cTn id="17" dur="1" fill="hold">
                                          <p:stCondLst>
                                            <p:cond delay="0"/>
                                          </p:stCondLst>
                                        </p:cTn>
                                        <p:tgtEl>
                                          <p:spTgt spid="17411"/>
                                        </p:tgtEl>
                                        <p:attrNameLst>
                                          <p:attrName>style.visibility</p:attrName>
                                        </p:attrNameLst>
                                      </p:cBhvr>
                                      <p:to>
                                        <p:strVal val="visible"/>
                                      </p:to>
                                    </p:set>
                                    <p:anim calcmode="lin" valueType="num">
                                      <p:cBhvr additive="base">
                                        <p:cTn id="18" dur="500" fill="hold"/>
                                        <p:tgtEl>
                                          <p:spTgt spid="17411"/>
                                        </p:tgtEl>
                                        <p:attrNameLst>
                                          <p:attrName>ppt_x</p:attrName>
                                        </p:attrNameLst>
                                      </p:cBhvr>
                                      <p:tavLst>
                                        <p:tav tm="0">
                                          <p:val>
                                            <p:strVal val="0-#ppt_w/2"/>
                                          </p:val>
                                        </p:tav>
                                        <p:tav tm="100000">
                                          <p:val>
                                            <p:strVal val="#ppt_x"/>
                                          </p:val>
                                        </p:tav>
                                      </p:tavLst>
                                    </p:anim>
                                    <p:anim calcmode="lin" valueType="num">
                                      <p:cBhvr additive="base">
                                        <p:cTn id="19" dur="500" fill="hold"/>
                                        <p:tgtEl>
                                          <p:spTgt spid="17411"/>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1000"/>
                            </p:stCondLst>
                            <p:childTnLst>
                              <p:par>
                                <p:cTn id="21" presetID="2" presetClass="entr" presetSubtype="8" fill="hold" grpId="0" nodeType="afterEffect">
                                  <p:stCondLst>
                                    <p:cond delay="0"/>
                                  </p:stCondLst>
                                  <p:childTnLst>
                                    <p:set>
                                      <p:cBhvr>
                                        <p:cTn id="22" dur="1" fill="hold">
                                          <p:stCondLst>
                                            <p:cond delay="0"/>
                                          </p:stCondLst>
                                        </p:cTn>
                                        <p:tgtEl>
                                          <p:spTgt spid="17412"/>
                                        </p:tgtEl>
                                        <p:attrNameLst>
                                          <p:attrName>style.visibility</p:attrName>
                                        </p:attrNameLst>
                                      </p:cBhvr>
                                      <p:to>
                                        <p:strVal val="visible"/>
                                      </p:to>
                                    </p:set>
                                    <p:anim calcmode="lin" valueType="num">
                                      <p:cBhvr additive="base">
                                        <p:cTn id="23" dur="500" fill="hold"/>
                                        <p:tgtEl>
                                          <p:spTgt spid="17412"/>
                                        </p:tgtEl>
                                        <p:attrNameLst>
                                          <p:attrName>ppt_x</p:attrName>
                                        </p:attrNameLst>
                                      </p:cBhvr>
                                      <p:tavLst>
                                        <p:tav tm="0">
                                          <p:val>
                                            <p:strVal val="0-#ppt_w/2"/>
                                          </p:val>
                                        </p:tav>
                                        <p:tav tm="100000">
                                          <p:val>
                                            <p:strVal val="#ppt_x"/>
                                          </p:val>
                                        </p:tav>
                                      </p:tavLst>
                                    </p:anim>
                                    <p:anim calcmode="lin" valueType="num">
                                      <p:cBhvr additive="base">
                                        <p:cTn id="24" dur="500" fill="hold"/>
                                        <p:tgtEl>
                                          <p:spTgt spid="17412"/>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7413"/>
                                        </p:tgtEl>
                                        <p:attrNameLst>
                                          <p:attrName>style.visibility</p:attrName>
                                        </p:attrNameLst>
                                      </p:cBhvr>
                                      <p:to>
                                        <p:strVal val="visible"/>
                                      </p:to>
                                    </p:set>
                                    <p:anim calcmode="lin" valueType="num">
                                      <p:cBhvr additive="base">
                                        <p:cTn id="29" dur="500" fill="hold"/>
                                        <p:tgtEl>
                                          <p:spTgt spid="17413"/>
                                        </p:tgtEl>
                                        <p:attrNameLst>
                                          <p:attrName>ppt_x</p:attrName>
                                        </p:attrNameLst>
                                      </p:cBhvr>
                                      <p:tavLst>
                                        <p:tav tm="0">
                                          <p:val>
                                            <p:strVal val="0-#ppt_w/2"/>
                                          </p:val>
                                        </p:tav>
                                        <p:tav tm="100000">
                                          <p:val>
                                            <p:strVal val="#ppt_x"/>
                                          </p:val>
                                        </p:tav>
                                      </p:tavLst>
                                    </p:anim>
                                    <p:anim calcmode="lin" valueType="num">
                                      <p:cBhvr additive="base">
                                        <p:cTn id="30" dur="500" fill="hold"/>
                                        <p:tgtEl>
                                          <p:spTgt spid="17413"/>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500"/>
                            </p:stCondLst>
                            <p:childTnLst>
                              <p:par>
                                <p:cTn id="32" presetID="2" presetClass="entr" presetSubtype="8" fill="hold" grpId="0" nodeType="afterEffect">
                                  <p:stCondLst>
                                    <p:cond delay="0"/>
                                  </p:stCondLst>
                                  <p:childTnLst>
                                    <p:set>
                                      <p:cBhvr>
                                        <p:cTn id="33" dur="1" fill="hold">
                                          <p:stCondLst>
                                            <p:cond delay="0"/>
                                          </p:stCondLst>
                                        </p:cTn>
                                        <p:tgtEl>
                                          <p:spTgt spid="17414"/>
                                        </p:tgtEl>
                                        <p:attrNameLst>
                                          <p:attrName>style.visibility</p:attrName>
                                        </p:attrNameLst>
                                      </p:cBhvr>
                                      <p:to>
                                        <p:strVal val="visible"/>
                                      </p:to>
                                    </p:set>
                                    <p:anim calcmode="lin" valueType="num">
                                      <p:cBhvr additive="base">
                                        <p:cTn id="34" dur="500" fill="hold"/>
                                        <p:tgtEl>
                                          <p:spTgt spid="17414"/>
                                        </p:tgtEl>
                                        <p:attrNameLst>
                                          <p:attrName>ppt_x</p:attrName>
                                        </p:attrNameLst>
                                      </p:cBhvr>
                                      <p:tavLst>
                                        <p:tav tm="0">
                                          <p:val>
                                            <p:strVal val="0-#ppt_w/2"/>
                                          </p:val>
                                        </p:tav>
                                        <p:tav tm="100000">
                                          <p:val>
                                            <p:strVal val="#ppt_x"/>
                                          </p:val>
                                        </p:tav>
                                      </p:tavLst>
                                    </p:anim>
                                    <p:anim calcmode="lin" valueType="num">
                                      <p:cBhvr additive="base">
                                        <p:cTn id="35" dur="500" fill="hold"/>
                                        <p:tgtEl>
                                          <p:spTgt spid="17414"/>
                                        </p:tgtEl>
                                        <p:attrNameLst>
                                          <p:attrName>ppt_y</p:attrName>
                                        </p:attrNameLst>
                                      </p:cBhvr>
                                      <p:tavLst>
                                        <p:tav tm="0">
                                          <p:val>
                                            <p:strVal val="#ppt_y"/>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17417"/>
                                        </p:tgtEl>
                                        <p:attrNameLst>
                                          <p:attrName>style.visibility</p:attrName>
                                        </p:attrNameLst>
                                      </p:cBhvr>
                                      <p:to>
                                        <p:strVal val="visible"/>
                                      </p:to>
                                    </p:set>
                                    <p:anim calcmode="lin" valueType="num">
                                      <p:cBhvr additive="base">
                                        <p:cTn id="40" dur="500" fill="hold"/>
                                        <p:tgtEl>
                                          <p:spTgt spid="17417"/>
                                        </p:tgtEl>
                                        <p:attrNameLst>
                                          <p:attrName>ppt_x</p:attrName>
                                        </p:attrNameLst>
                                      </p:cBhvr>
                                      <p:tavLst>
                                        <p:tav tm="0">
                                          <p:val>
                                            <p:strVal val="0-#ppt_w/2"/>
                                          </p:val>
                                        </p:tav>
                                        <p:tav tm="100000">
                                          <p:val>
                                            <p:strVal val="#ppt_x"/>
                                          </p:val>
                                        </p:tav>
                                      </p:tavLst>
                                    </p:anim>
                                    <p:anim calcmode="lin" valueType="num">
                                      <p:cBhvr additive="base">
                                        <p:cTn id="41" dur="500" fill="hold"/>
                                        <p:tgtEl>
                                          <p:spTgt spid="17417"/>
                                        </p:tgtEl>
                                        <p:attrNameLst>
                                          <p:attrName>ppt_y</p:attrName>
                                        </p:attrNameLst>
                                      </p:cBhvr>
                                      <p:tavLst>
                                        <p:tav tm="0">
                                          <p:val>
                                            <p:strVal val="#ppt_y"/>
                                          </p:val>
                                        </p:tav>
                                        <p:tav tm="100000">
                                          <p:val>
                                            <p:strVal val="#ppt_y"/>
                                          </p:val>
                                        </p:tav>
                                      </p:tavLst>
                                    </p:anim>
                                  </p:childTnLst>
                                </p:cTn>
                              </p:par>
                            </p:childTnLst>
                          </p:cTn>
                        </p:par>
                        <p:par>
                          <p:cTn id="42" fill="hold" nodeType="afterGroup">
                            <p:stCondLst>
                              <p:cond delay="500"/>
                            </p:stCondLst>
                            <p:childTnLst>
                              <p:par>
                                <p:cTn id="43" presetID="2" presetClass="entr" presetSubtype="8" fill="hold" grpId="0" nodeType="afterEffect">
                                  <p:stCondLst>
                                    <p:cond delay="0"/>
                                  </p:stCondLst>
                                  <p:childTnLst>
                                    <p:set>
                                      <p:cBhvr>
                                        <p:cTn id="44" dur="1" fill="hold">
                                          <p:stCondLst>
                                            <p:cond delay="0"/>
                                          </p:stCondLst>
                                        </p:cTn>
                                        <p:tgtEl>
                                          <p:spTgt spid="17418"/>
                                        </p:tgtEl>
                                        <p:attrNameLst>
                                          <p:attrName>style.visibility</p:attrName>
                                        </p:attrNameLst>
                                      </p:cBhvr>
                                      <p:to>
                                        <p:strVal val="visible"/>
                                      </p:to>
                                    </p:set>
                                    <p:anim calcmode="lin" valueType="num">
                                      <p:cBhvr additive="base">
                                        <p:cTn id="45" dur="500" fill="hold"/>
                                        <p:tgtEl>
                                          <p:spTgt spid="17418"/>
                                        </p:tgtEl>
                                        <p:attrNameLst>
                                          <p:attrName>ppt_x</p:attrName>
                                        </p:attrNameLst>
                                      </p:cBhvr>
                                      <p:tavLst>
                                        <p:tav tm="0">
                                          <p:val>
                                            <p:strVal val="0-#ppt_w/2"/>
                                          </p:val>
                                        </p:tav>
                                        <p:tav tm="100000">
                                          <p:val>
                                            <p:strVal val="#ppt_x"/>
                                          </p:val>
                                        </p:tav>
                                      </p:tavLst>
                                    </p:anim>
                                    <p:anim calcmode="lin" valueType="num">
                                      <p:cBhvr additive="base">
                                        <p:cTn id="46" dur="500" fill="hold"/>
                                        <p:tgtEl>
                                          <p:spTgt spid="17418"/>
                                        </p:tgtEl>
                                        <p:attrNameLst>
                                          <p:attrName>ppt_y</p:attrName>
                                        </p:attrNameLst>
                                      </p:cBhvr>
                                      <p:tavLst>
                                        <p:tav tm="0">
                                          <p:val>
                                            <p:strVal val="#ppt_y"/>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17419"/>
                                        </p:tgtEl>
                                        <p:attrNameLst>
                                          <p:attrName>style.visibility</p:attrName>
                                        </p:attrNameLst>
                                      </p:cBhvr>
                                      <p:to>
                                        <p:strVal val="visible"/>
                                      </p:to>
                                    </p:set>
                                    <p:anim calcmode="lin" valueType="num">
                                      <p:cBhvr additive="base">
                                        <p:cTn id="51" dur="500" fill="hold"/>
                                        <p:tgtEl>
                                          <p:spTgt spid="17419"/>
                                        </p:tgtEl>
                                        <p:attrNameLst>
                                          <p:attrName>ppt_x</p:attrName>
                                        </p:attrNameLst>
                                      </p:cBhvr>
                                      <p:tavLst>
                                        <p:tav tm="0">
                                          <p:val>
                                            <p:strVal val="0-#ppt_w/2"/>
                                          </p:val>
                                        </p:tav>
                                        <p:tav tm="100000">
                                          <p:val>
                                            <p:strVal val="#ppt_x"/>
                                          </p:val>
                                        </p:tav>
                                      </p:tavLst>
                                    </p:anim>
                                    <p:anim calcmode="lin" valueType="num">
                                      <p:cBhvr additive="base">
                                        <p:cTn id="52" dur="500" fill="hold"/>
                                        <p:tgtEl>
                                          <p:spTgt spid="17419"/>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500"/>
                            </p:stCondLst>
                            <p:childTnLst>
                              <p:par>
                                <p:cTn id="54" presetID="2" presetClass="entr" presetSubtype="8" fill="hold" grpId="0" nodeType="afterEffect">
                                  <p:stCondLst>
                                    <p:cond delay="0"/>
                                  </p:stCondLst>
                                  <p:childTnLst>
                                    <p:set>
                                      <p:cBhvr>
                                        <p:cTn id="55" dur="1" fill="hold">
                                          <p:stCondLst>
                                            <p:cond delay="0"/>
                                          </p:stCondLst>
                                        </p:cTn>
                                        <p:tgtEl>
                                          <p:spTgt spid="17420"/>
                                        </p:tgtEl>
                                        <p:attrNameLst>
                                          <p:attrName>style.visibility</p:attrName>
                                        </p:attrNameLst>
                                      </p:cBhvr>
                                      <p:to>
                                        <p:strVal val="visible"/>
                                      </p:to>
                                    </p:set>
                                    <p:anim calcmode="lin" valueType="num">
                                      <p:cBhvr additive="base">
                                        <p:cTn id="56" dur="500" fill="hold"/>
                                        <p:tgtEl>
                                          <p:spTgt spid="17420"/>
                                        </p:tgtEl>
                                        <p:attrNameLst>
                                          <p:attrName>ppt_x</p:attrName>
                                        </p:attrNameLst>
                                      </p:cBhvr>
                                      <p:tavLst>
                                        <p:tav tm="0">
                                          <p:val>
                                            <p:strVal val="0-#ppt_w/2"/>
                                          </p:val>
                                        </p:tav>
                                        <p:tav tm="100000">
                                          <p:val>
                                            <p:strVal val="#ppt_x"/>
                                          </p:val>
                                        </p:tav>
                                      </p:tavLst>
                                    </p:anim>
                                    <p:anim calcmode="lin" valueType="num">
                                      <p:cBhvr additive="base">
                                        <p:cTn id="57" dur="500" fill="hold"/>
                                        <p:tgtEl>
                                          <p:spTgt spid="17420"/>
                                        </p:tgtEl>
                                        <p:attrNameLst>
                                          <p:attrName>ppt_y</p:attrName>
                                        </p:attrNameLst>
                                      </p:cBhvr>
                                      <p:tavLst>
                                        <p:tav tm="0">
                                          <p:val>
                                            <p:strVal val="#ppt_y"/>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2" presetClass="entr" presetSubtype="8" fill="hold" grpId="0" nodeType="clickEffect">
                                  <p:stCondLst>
                                    <p:cond delay="0"/>
                                  </p:stCondLst>
                                  <p:childTnLst>
                                    <p:set>
                                      <p:cBhvr>
                                        <p:cTn id="61" dur="1" fill="hold">
                                          <p:stCondLst>
                                            <p:cond delay="0"/>
                                          </p:stCondLst>
                                        </p:cTn>
                                        <p:tgtEl>
                                          <p:spTgt spid="17421"/>
                                        </p:tgtEl>
                                        <p:attrNameLst>
                                          <p:attrName>style.visibility</p:attrName>
                                        </p:attrNameLst>
                                      </p:cBhvr>
                                      <p:to>
                                        <p:strVal val="visible"/>
                                      </p:to>
                                    </p:set>
                                    <p:anim calcmode="lin" valueType="num">
                                      <p:cBhvr additive="base">
                                        <p:cTn id="62" dur="500" fill="hold"/>
                                        <p:tgtEl>
                                          <p:spTgt spid="17421"/>
                                        </p:tgtEl>
                                        <p:attrNameLst>
                                          <p:attrName>ppt_x</p:attrName>
                                        </p:attrNameLst>
                                      </p:cBhvr>
                                      <p:tavLst>
                                        <p:tav tm="0">
                                          <p:val>
                                            <p:strVal val="0-#ppt_w/2"/>
                                          </p:val>
                                        </p:tav>
                                        <p:tav tm="100000">
                                          <p:val>
                                            <p:strVal val="#ppt_x"/>
                                          </p:val>
                                        </p:tav>
                                      </p:tavLst>
                                    </p:anim>
                                    <p:anim calcmode="lin" valueType="num">
                                      <p:cBhvr additive="base">
                                        <p:cTn id="63" dur="500" fill="hold"/>
                                        <p:tgtEl>
                                          <p:spTgt spid="17421"/>
                                        </p:tgtEl>
                                        <p:attrNameLst>
                                          <p:attrName>ppt_y</p:attrName>
                                        </p:attrNameLst>
                                      </p:cBhvr>
                                      <p:tavLst>
                                        <p:tav tm="0">
                                          <p:val>
                                            <p:strVal val="#ppt_y"/>
                                          </p:val>
                                        </p:tav>
                                        <p:tav tm="100000">
                                          <p:val>
                                            <p:strVal val="#ppt_y"/>
                                          </p:val>
                                        </p:tav>
                                      </p:tavLst>
                                    </p:anim>
                                  </p:childTnLst>
                                </p:cTn>
                              </p:par>
                            </p:childTnLst>
                          </p:cTn>
                        </p:par>
                        <p:par>
                          <p:cTn id="64" fill="hold" nodeType="afterGroup">
                            <p:stCondLst>
                              <p:cond delay="500"/>
                            </p:stCondLst>
                            <p:childTnLst>
                              <p:par>
                                <p:cTn id="65" presetID="2" presetClass="entr" presetSubtype="8" fill="hold" grpId="0" nodeType="afterEffect">
                                  <p:stCondLst>
                                    <p:cond delay="0"/>
                                  </p:stCondLst>
                                  <p:childTnLst>
                                    <p:set>
                                      <p:cBhvr>
                                        <p:cTn id="66" dur="1" fill="hold">
                                          <p:stCondLst>
                                            <p:cond delay="0"/>
                                          </p:stCondLst>
                                        </p:cTn>
                                        <p:tgtEl>
                                          <p:spTgt spid="17422"/>
                                        </p:tgtEl>
                                        <p:attrNameLst>
                                          <p:attrName>style.visibility</p:attrName>
                                        </p:attrNameLst>
                                      </p:cBhvr>
                                      <p:to>
                                        <p:strVal val="visible"/>
                                      </p:to>
                                    </p:set>
                                    <p:anim calcmode="lin" valueType="num">
                                      <p:cBhvr additive="base">
                                        <p:cTn id="67" dur="500" fill="hold"/>
                                        <p:tgtEl>
                                          <p:spTgt spid="17422"/>
                                        </p:tgtEl>
                                        <p:attrNameLst>
                                          <p:attrName>ppt_x</p:attrName>
                                        </p:attrNameLst>
                                      </p:cBhvr>
                                      <p:tavLst>
                                        <p:tav tm="0">
                                          <p:val>
                                            <p:strVal val="0-#ppt_w/2"/>
                                          </p:val>
                                        </p:tav>
                                        <p:tav tm="100000">
                                          <p:val>
                                            <p:strVal val="#ppt_x"/>
                                          </p:val>
                                        </p:tav>
                                      </p:tavLst>
                                    </p:anim>
                                    <p:anim calcmode="lin" valueType="num">
                                      <p:cBhvr additive="base">
                                        <p:cTn id="68" dur="500" fill="hold"/>
                                        <p:tgtEl>
                                          <p:spTgt spid="17422"/>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17423"/>
                                        </p:tgtEl>
                                        <p:attrNameLst>
                                          <p:attrName>style.visibility</p:attrName>
                                        </p:attrNameLst>
                                      </p:cBhvr>
                                      <p:to>
                                        <p:strVal val="visible"/>
                                      </p:to>
                                    </p:set>
                                    <p:anim calcmode="lin" valueType="num">
                                      <p:cBhvr additive="base">
                                        <p:cTn id="73" dur="500" fill="hold"/>
                                        <p:tgtEl>
                                          <p:spTgt spid="17423"/>
                                        </p:tgtEl>
                                        <p:attrNameLst>
                                          <p:attrName>ppt_x</p:attrName>
                                        </p:attrNameLst>
                                      </p:cBhvr>
                                      <p:tavLst>
                                        <p:tav tm="0">
                                          <p:val>
                                            <p:strVal val="0-#ppt_w/2"/>
                                          </p:val>
                                        </p:tav>
                                        <p:tav tm="100000">
                                          <p:val>
                                            <p:strVal val="#ppt_x"/>
                                          </p:val>
                                        </p:tav>
                                      </p:tavLst>
                                    </p:anim>
                                    <p:anim calcmode="lin" valueType="num">
                                      <p:cBhvr additive="base">
                                        <p:cTn id="74" dur="500" fill="hold"/>
                                        <p:tgtEl>
                                          <p:spTgt spid="17423"/>
                                        </p:tgtEl>
                                        <p:attrNameLst>
                                          <p:attrName>ppt_y</p:attrName>
                                        </p:attrNameLst>
                                      </p:cBhvr>
                                      <p:tavLst>
                                        <p:tav tm="0">
                                          <p:val>
                                            <p:strVal val="#ppt_y"/>
                                          </p:val>
                                        </p:tav>
                                        <p:tav tm="100000">
                                          <p:val>
                                            <p:strVal val="#ppt_y"/>
                                          </p:val>
                                        </p:tav>
                                      </p:tavLst>
                                    </p:anim>
                                  </p:childTnLst>
                                </p:cTn>
                              </p:par>
                            </p:childTnLst>
                          </p:cTn>
                        </p:par>
                        <p:par>
                          <p:cTn id="75" fill="hold" nodeType="afterGroup">
                            <p:stCondLst>
                              <p:cond delay="500"/>
                            </p:stCondLst>
                            <p:childTnLst>
                              <p:par>
                                <p:cTn id="76" presetID="2" presetClass="entr" presetSubtype="8" fill="hold" grpId="0" nodeType="afterEffect">
                                  <p:stCondLst>
                                    <p:cond delay="0"/>
                                  </p:stCondLst>
                                  <p:childTnLst>
                                    <p:set>
                                      <p:cBhvr>
                                        <p:cTn id="77" dur="1" fill="hold">
                                          <p:stCondLst>
                                            <p:cond delay="0"/>
                                          </p:stCondLst>
                                        </p:cTn>
                                        <p:tgtEl>
                                          <p:spTgt spid="17424"/>
                                        </p:tgtEl>
                                        <p:attrNameLst>
                                          <p:attrName>style.visibility</p:attrName>
                                        </p:attrNameLst>
                                      </p:cBhvr>
                                      <p:to>
                                        <p:strVal val="visible"/>
                                      </p:to>
                                    </p:set>
                                    <p:anim calcmode="lin" valueType="num">
                                      <p:cBhvr additive="base">
                                        <p:cTn id="78" dur="500" fill="hold"/>
                                        <p:tgtEl>
                                          <p:spTgt spid="17424"/>
                                        </p:tgtEl>
                                        <p:attrNameLst>
                                          <p:attrName>ppt_x</p:attrName>
                                        </p:attrNameLst>
                                      </p:cBhvr>
                                      <p:tavLst>
                                        <p:tav tm="0">
                                          <p:val>
                                            <p:strVal val="0-#ppt_w/2"/>
                                          </p:val>
                                        </p:tav>
                                        <p:tav tm="100000">
                                          <p:val>
                                            <p:strVal val="#ppt_x"/>
                                          </p:val>
                                        </p:tav>
                                      </p:tavLst>
                                    </p:anim>
                                    <p:anim calcmode="lin" valueType="num">
                                      <p:cBhvr additive="base">
                                        <p:cTn id="79" dur="500" fill="hold"/>
                                        <p:tgtEl>
                                          <p:spTgt spid="17424"/>
                                        </p:tgtEl>
                                        <p:attrNameLst>
                                          <p:attrName>ppt_y</p:attrName>
                                        </p:attrNameLst>
                                      </p:cBhvr>
                                      <p:tavLst>
                                        <p:tav tm="0">
                                          <p:val>
                                            <p:strVal val="#ppt_y"/>
                                          </p:val>
                                        </p:tav>
                                        <p:tav tm="100000">
                                          <p:val>
                                            <p:strVal val="#ppt_y"/>
                                          </p:val>
                                        </p:tav>
                                      </p:tavLst>
                                    </p:anim>
                                  </p:childTnLst>
                                </p:cTn>
                              </p:par>
                            </p:childTnLst>
                          </p:cTn>
                        </p:par>
                      </p:childTnLst>
                    </p:cTn>
                  </p:par>
                  <p:par>
                    <p:cTn id="80" fill="hold" nodeType="clickPar">
                      <p:stCondLst>
                        <p:cond delay="indefinite"/>
                      </p:stCondLst>
                      <p:childTnLst>
                        <p:par>
                          <p:cTn id="81" fill="hold" nodeType="withGroup">
                            <p:stCondLst>
                              <p:cond delay="0"/>
                            </p:stCondLst>
                            <p:childTnLst>
                              <p:par>
                                <p:cTn id="82" presetID="2" presetClass="entr" presetSubtype="8" fill="hold" grpId="0" nodeType="clickEffect">
                                  <p:stCondLst>
                                    <p:cond delay="0"/>
                                  </p:stCondLst>
                                  <p:childTnLst>
                                    <p:set>
                                      <p:cBhvr>
                                        <p:cTn id="83" dur="1" fill="hold">
                                          <p:stCondLst>
                                            <p:cond delay="0"/>
                                          </p:stCondLst>
                                        </p:cTn>
                                        <p:tgtEl>
                                          <p:spTgt spid="17415"/>
                                        </p:tgtEl>
                                        <p:attrNameLst>
                                          <p:attrName>style.visibility</p:attrName>
                                        </p:attrNameLst>
                                      </p:cBhvr>
                                      <p:to>
                                        <p:strVal val="visible"/>
                                      </p:to>
                                    </p:set>
                                    <p:anim calcmode="lin" valueType="num">
                                      <p:cBhvr additive="base">
                                        <p:cTn id="84" dur="500" fill="hold"/>
                                        <p:tgtEl>
                                          <p:spTgt spid="17415"/>
                                        </p:tgtEl>
                                        <p:attrNameLst>
                                          <p:attrName>ppt_x</p:attrName>
                                        </p:attrNameLst>
                                      </p:cBhvr>
                                      <p:tavLst>
                                        <p:tav tm="0">
                                          <p:val>
                                            <p:strVal val="0-#ppt_w/2"/>
                                          </p:val>
                                        </p:tav>
                                        <p:tav tm="100000">
                                          <p:val>
                                            <p:strVal val="#ppt_x"/>
                                          </p:val>
                                        </p:tav>
                                      </p:tavLst>
                                    </p:anim>
                                    <p:anim calcmode="lin" valueType="num">
                                      <p:cBhvr additive="base">
                                        <p:cTn id="85" dur="500" fill="hold"/>
                                        <p:tgtEl>
                                          <p:spTgt spid="17415"/>
                                        </p:tgtEl>
                                        <p:attrNameLst>
                                          <p:attrName>ppt_y</p:attrName>
                                        </p:attrNameLst>
                                      </p:cBhvr>
                                      <p:tavLst>
                                        <p:tav tm="0">
                                          <p:val>
                                            <p:strVal val="#ppt_y"/>
                                          </p:val>
                                        </p:tav>
                                        <p:tav tm="100000">
                                          <p:val>
                                            <p:strVal val="#ppt_y"/>
                                          </p:val>
                                        </p:tav>
                                      </p:tavLst>
                                    </p:anim>
                                  </p:childTnLst>
                                </p:cTn>
                              </p:par>
                            </p:childTnLst>
                          </p:cTn>
                        </p:par>
                        <p:par>
                          <p:cTn id="86" fill="hold" nodeType="afterGroup">
                            <p:stCondLst>
                              <p:cond delay="500"/>
                            </p:stCondLst>
                            <p:childTnLst>
                              <p:par>
                                <p:cTn id="87" presetID="2" presetClass="entr" presetSubtype="8" fill="hold" grpId="0" nodeType="afterEffect">
                                  <p:stCondLst>
                                    <p:cond delay="0"/>
                                  </p:stCondLst>
                                  <p:childTnLst>
                                    <p:set>
                                      <p:cBhvr>
                                        <p:cTn id="88" dur="1" fill="hold">
                                          <p:stCondLst>
                                            <p:cond delay="0"/>
                                          </p:stCondLst>
                                        </p:cTn>
                                        <p:tgtEl>
                                          <p:spTgt spid="17416"/>
                                        </p:tgtEl>
                                        <p:attrNameLst>
                                          <p:attrName>style.visibility</p:attrName>
                                        </p:attrNameLst>
                                      </p:cBhvr>
                                      <p:to>
                                        <p:strVal val="visible"/>
                                      </p:to>
                                    </p:set>
                                    <p:anim calcmode="lin" valueType="num">
                                      <p:cBhvr additive="base">
                                        <p:cTn id="89" dur="500" fill="hold"/>
                                        <p:tgtEl>
                                          <p:spTgt spid="17416"/>
                                        </p:tgtEl>
                                        <p:attrNameLst>
                                          <p:attrName>ppt_x</p:attrName>
                                        </p:attrNameLst>
                                      </p:cBhvr>
                                      <p:tavLst>
                                        <p:tav tm="0">
                                          <p:val>
                                            <p:strVal val="0-#ppt_w/2"/>
                                          </p:val>
                                        </p:tav>
                                        <p:tav tm="100000">
                                          <p:val>
                                            <p:strVal val="#ppt_x"/>
                                          </p:val>
                                        </p:tav>
                                      </p:tavLst>
                                    </p:anim>
                                    <p:anim calcmode="lin" valueType="num">
                                      <p:cBhvr additive="base">
                                        <p:cTn id="90" dur="500" fill="hold"/>
                                        <p:tgtEl>
                                          <p:spTgt spid="174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nimBg="1"/>
      <p:bldP spid="17411" grpId="0" animBg="1"/>
      <p:bldP spid="17412" grpId="0" autoUpdateAnimBg="0"/>
      <p:bldP spid="17413" grpId="0" animBg="1"/>
      <p:bldP spid="17414" grpId="0" autoUpdateAnimBg="0"/>
      <p:bldP spid="17415" grpId="0" animBg="1"/>
      <p:bldP spid="17416" grpId="0" autoUpdateAnimBg="0"/>
      <p:bldP spid="17417" grpId="0" animBg="1"/>
      <p:bldP spid="17418" grpId="0" animBg="1" autoUpdateAnimBg="0"/>
      <p:bldP spid="17419" grpId="0" animBg="1"/>
      <p:bldP spid="17420" grpId="0" autoUpdateAnimBg="0"/>
      <p:bldP spid="17421" grpId="0" animBg="1"/>
      <p:bldP spid="17422" grpId="0" autoUpdateAnimBg="0"/>
      <p:bldP spid="17423" grpId="0" animBg="1"/>
      <p:bldP spid="17424" grpId="0" autoUpdateAnimBg="0"/>
      <p:bldP spid="17425"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en-US" dirty="0" smtClean="0">
                <a:solidFill>
                  <a:srgbClr val="FF0000"/>
                </a:solidFill>
              </a:rPr>
              <a:t>Quantitative Sampling</a:t>
            </a:r>
          </a:p>
        </p:txBody>
      </p:sp>
      <p:sp>
        <p:nvSpPr>
          <p:cNvPr id="4099" name="Rectangle 3"/>
          <p:cNvSpPr>
            <a:spLocks noGrp="1" noChangeArrowheads="1"/>
          </p:cNvSpPr>
          <p:nvPr>
            <p:ph type="body" idx="1"/>
          </p:nvPr>
        </p:nvSpPr>
        <p:spPr>
          <a:xfrm>
            <a:off x="762000" y="1905000"/>
            <a:ext cx="7772400" cy="4114800"/>
          </a:xfrm>
        </p:spPr>
        <p:txBody>
          <a:bodyPr/>
          <a:lstStyle/>
          <a:p>
            <a:pPr eaLnBrk="1" hangingPunct="1"/>
            <a:r>
              <a:rPr lang="en-US" altLang="en-US" dirty="0" smtClean="0"/>
              <a:t>Purpose – to identify participants from whom to seek some information</a:t>
            </a:r>
          </a:p>
          <a:p>
            <a:pPr eaLnBrk="1" hangingPunct="1"/>
            <a:r>
              <a:rPr lang="en-US" altLang="en-US" dirty="0" smtClean="0"/>
              <a:t>Issues</a:t>
            </a:r>
          </a:p>
          <a:p>
            <a:pPr lvl="1" eaLnBrk="1" hangingPunct="1"/>
            <a:r>
              <a:rPr lang="en-US" altLang="en-US" dirty="0" smtClean="0"/>
              <a:t>Nature of the sample (random samples)</a:t>
            </a:r>
          </a:p>
          <a:p>
            <a:pPr lvl="1" eaLnBrk="1" hangingPunct="1"/>
            <a:r>
              <a:rPr lang="en-US" altLang="en-US" dirty="0" smtClean="0"/>
              <a:t>Size of the sample</a:t>
            </a:r>
          </a:p>
          <a:p>
            <a:pPr lvl="1" eaLnBrk="1" hangingPunct="1"/>
            <a:r>
              <a:rPr lang="en-US" altLang="en-US" dirty="0" smtClean="0"/>
              <a:t>Method of selecting the sample</a:t>
            </a:r>
          </a:p>
        </p:txBody>
      </p:sp>
    </p:spTree>
    <p:extLst>
      <p:ext uri="{BB962C8B-B14F-4D97-AF65-F5344CB8AC3E}">
        <p14:creationId xmlns:p14="http://schemas.microsoft.com/office/powerpoint/2010/main" xmlns="" val="21730321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dirty="0" smtClean="0">
                <a:solidFill>
                  <a:srgbClr val="FF0000"/>
                </a:solidFill>
              </a:rPr>
              <a:t>Quantitative Sampling</a:t>
            </a:r>
          </a:p>
        </p:txBody>
      </p:sp>
      <p:sp>
        <p:nvSpPr>
          <p:cNvPr id="6147" name="Rectangle 3"/>
          <p:cNvSpPr>
            <a:spLocks noGrp="1" noChangeArrowheads="1"/>
          </p:cNvSpPr>
          <p:nvPr>
            <p:ph type="body" idx="1"/>
          </p:nvPr>
        </p:nvSpPr>
        <p:spPr>
          <a:xfrm>
            <a:off x="533400" y="1447800"/>
            <a:ext cx="7564706" cy="4140200"/>
          </a:xfrm>
        </p:spPr>
        <p:txBody>
          <a:bodyPr/>
          <a:lstStyle/>
          <a:p>
            <a:pPr eaLnBrk="1" hangingPunct="1"/>
            <a:r>
              <a:rPr lang="en-US" altLang="en-US" sz="2800" dirty="0" smtClean="0"/>
              <a:t>Important issues</a:t>
            </a:r>
          </a:p>
          <a:p>
            <a:pPr lvl="1" algn="just" eaLnBrk="1" hangingPunct="1"/>
            <a:r>
              <a:rPr lang="en-US" altLang="en-US" sz="2400" dirty="0" smtClean="0"/>
              <a:t>Representation – the extent to which the sample is representative of the population</a:t>
            </a:r>
          </a:p>
          <a:p>
            <a:pPr lvl="1" algn="just" eaLnBrk="1" hangingPunct="1"/>
            <a:r>
              <a:rPr lang="en-US" altLang="en-US" sz="2400" dirty="0" smtClean="0"/>
              <a:t>Generalization – the extent to which the results of the study can be reasonably extended from the sample to the population</a:t>
            </a:r>
          </a:p>
          <a:p>
            <a:pPr lvl="1" algn="just" eaLnBrk="1" hangingPunct="1"/>
            <a:r>
              <a:rPr lang="en-US" altLang="en-US" sz="2400" dirty="0" smtClean="0"/>
              <a:t>Sampling error</a:t>
            </a:r>
          </a:p>
          <a:p>
            <a:pPr marL="914400" lvl="2" indent="0" algn="just" eaLnBrk="1" hangingPunct="1">
              <a:buFont typeface="Wingdings" pitchFamily="2" charset="2"/>
              <a:buNone/>
            </a:pPr>
            <a:r>
              <a:rPr lang="en-US" altLang="en-US" dirty="0" smtClean="0"/>
              <a:t>The chance occurrence that a randomly selected sample is not representative of the population due to errors inherent in the sampling technique</a:t>
            </a:r>
          </a:p>
          <a:p>
            <a:pPr lvl="1" eaLnBrk="1" hangingPunct="1"/>
            <a:endParaRPr lang="en-US" altLang="en-US" sz="2400" dirty="0" smtClean="0"/>
          </a:p>
        </p:txBody>
      </p:sp>
    </p:spTree>
    <p:extLst>
      <p:ext uri="{BB962C8B-B14F-4D97-AF65-F5344CB8AC3E}">
        <p14:creationId xmlns:p14="http://schemas.microsoft.com/office/powerpoint/2010/main" xmlns="" val="40545158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ltLang="en-US" dirty="0" smtClean="0">
                <a:solidFill>
                  <a:srgbClr val="FF0000"/>
                </a:solidFill>
              </a:rPr>
              <a:t>Quantitative Sampling</a:t>
            </a:r>
          </a:p>
        </p:txBody>
      </p:sp>
      <p:sp>
        <p:nvSpPr>
          <p:cNvPr id="9219" name="Rectangle 3"/>
          <p:cNvSpPr>
            <a:spLocks noGrp="1" noChangeArrowheads="1"/>
          </p:cNvSpPr>
          <p:nvPr>
            <p:ph type="body" idx="1"/>
          </p:nvPr>
        </p:nvSpPr>
        <p:spPr>
          <a:xfrm>
            <a:off x="1295400" y="1447800"/>
            <a:ext cx="7086600" cy="4151313"/>
          </a:xfrm>
        </p:spPr>
        <p:txBody>
          <a:bodyPr/>
          <a:lstStyle/>
          <a:p>
            <a:pPr eaLnBrk="1" hangingPunct="1">
              <a:lnSpc>
                <a:spcPct val="90000"/>
              </a:lnSpc>
              <a:defRPr/>
            </a:pPr>
            <a:r>
              <a:rPr lang="en-US" sz="2800" dirty="0" smtClean="0"/>
              <a:t>Important issues (continued)</a:t>
            </a:r>
          </a:p>
          <a:p>
            <a:pPr lvl="1" eaLnBrk="1" hangingPunct="1">
              <a:lnSpc>
                <a:spcPct val="90000"/>
              </a:lnSpc>
              <a:defRPr/>
            </a:pPr>
            <a:r>
              <a:rPr lang="en-US" sz="2400" dirty="0" smtClean="0"/>
              <a:t>Sampling bias</a:t>
            </a:r>
          </a:p>
          <a:p>
            <a:pPr lvl="2" eaLnBrk="1" hangingPunct="1">
              <a:lnSpc>
                <a:spcPct val="90000"/>
              </a:lnSpc>
              <a:defRPr/>
            </a:pPr>
            <a:r>
              <a:rPr lang="en-US" sz="2000" dirty="0" smtClean="0"/>
              <a:t>Some aspect of the researcher’s sampling design creates bias in the data.</a:t>
            </a:r>
          </a:p>
          <a:p>
            <a:pPr lvl="1" eaLnBrk="1" hangingPunct="1">
              <a:defRPr/>
            </a:pPr>
            <a:r>
              <a:rPr lang="en-US" dirty="0" smtClean="0"/>
              <a:t>Three fundamental steps</a:t>
            </a:r>
          </a:p>
          <a:p>
            <a:pPr lvl="2" eaLnBrk="1" hangingPunct="1">
              <a:defRPr/>
            </a:pPr>
            <a:r>
              <a:rPr lang="en-US" dirty="0" smtClean="0"/>
              <a:t>Identify a population</a:t>
            </a:r>
          </a:p>
          <a:p>
            <a:pPr lvl="2" eaLnBrk="1" hangingPunct="1">
              <a:defRPr/>
            </a:pPr>
            <a:r>
              <a:rPr lang="en-US" dirty="0" smtClean="0"/>
              <a:t>Define the sample size</a:t>
            </a:r>
          </a:p>
          <a:p>
            <a:pPr lvl="2" eaLnBrk="1" hangingPunct="1">
              <a:defRPr/>
            </a:pPr>
            <a:r>
              <a:rPr lang="en-US" dirty="0" smtClean="0"/>
              <a:t>Select the sample</a:t>
            </a:r>
          </a:p>
          <a:p>
            <a:pPr marL="914400" lvl="2" indent="0" eaLnBrk="1" hangingPunct="1">
              <a:lnSpc>
                <a:spcPct val="90000"/>
              </a:lnSpc>
              <a:buFont typeface="Wingdings" pitchFamily="2" charset="2"/>
              <a:buNone/>
              <a:defRPr/>
            </a:pPr>
            <a:endParaRPr lang="en-US" sz="2000" dirty="0" smtClean="0"/>
          </a:p>
        </p:txBody>
      </p:sp>
    </p:spTree>
    <p:extLst>
      <p:ext uri="{BB962C8B-B14F-4D97-AF65-F5344CB8AC3E}">
        <p14:creationId xmlns:p14="http://schemas.microsoft.com/office/powerpoint/2010/main" xmlns="" val="9312505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1477962"/>
          </a:xfrm>
        </p:spPr>
        <p:txBody>
          <a:bodyPr>
            <a:normAutofit/>
          </a:bodyPr>
          <a:lstStyle/>
          <a:p>
            <a:r>
              <a:rPr lang="en-SG" i="1" dirty="0">
                <a:solidFill>
                  <a:srgbClr val="FF0000"/>
                </a:solidFill>
                <a:latin typeface="Times New Roman" panose="02020603050405020304" pitchFamily="18" charset="0"/>
                <a:cs typeface="Times New Roman" panose="02020603050405020304" pitchFamily="18" charset="0"/>
              </a:rPr>
              <a:t>Types of sampling in quantitative researches </a:t>
            </a:r>
            <a:endParaRPr lang="en-SG" dirty="0"/>
          </a:p>
        </p:txBody>
      </p:sp>
      <p:cxnSp>
        <p:nvCxnSpPr>
          <p:cNvPr id="5" name="Straight Arrow Connector 4"/>
          <p:cNvCxnSpPr/>
          <p:nvPr/>
        </p:nvCxnSpPr>
        <p:spPr>
          <a:xfrm>
            <a:off x="4386330" y="1295400"/>
            <a:ext cx="2166870" cy="1676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2819400" y="1305059"/>
            <a:ext cx="1566930" cy="1676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609600" y="3200400"/>
            <a:ext cx="3810000" cy="2537137"/>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smtClean="0">
                <a:solidFill>
                  <a:schemeClr val="tx1"/>
                </a:solidFill>
                <a:latin typeface="Times New Roman" panose="02020603050405020304" pitchFamily="18" charset="0"/>
                <a:cs typeface="Times New Roman" panose="02020603050405020304" pitchFamily="18" charset="0"/>
              </a:rPr>
              <a:t>Probability </a:t>
            </a:r>
            <a:r>
              <a:rPr lang="en-GB" sz="3200" b="1" dirty="0">
                <a:solidFill>
                  <a:schemeClr val="tx1"/>
                </a:solidFill>
                <a:latin typeface="Times New Roman" panose="02020603050405020304" pitchFamily="18" charset="0"/>
                <a:cs typeface="Times New Roman" panose="02020603050405020304" pitchFamily="18" charset="0"/>
              </a:rPr>
              <a:t>samples</a:t>
            </a:r>
            <a:r>
              <a:rPr lang="en-US" sz="3200" b="1" dirty="0">
                <a:solidFill>
                  <a:schemeClr val="tx1"/>
                </a:solidFill>
                <a:effectLst>
                  <a:outerShdw blurRad="38100" dist="38100" dir="2700000" algn="tl">
                    <a:srgbClr val="000000"/>
                  </a:outerShdw>
                </a:effectLst>
                <a:latin typeface="Arial" charset="0"/>
                <a:sym typeface="Monotype Sorts" pitchFamily="2" charset="2"/>
              </a:rPr>
              <a:t> </a:t>
            </a:r>
            <a:endParaRPr lang="en-SG" sz="3200" dirty="0">
              <a:solidFill>
                <a:schemeClr val="tx1"/>
              </a:solidFill>
            </a:endParaRPr>
          </a:p>
        </p:txBody>
      </p:sp>
      <p:sp>
        <p:nvSpPr>
          <p:cNvPr id="10" name="Oval 9"/>
          <p:cNvSpPr/>
          <p:nvPr/>
        </p:nvSpPr>
        <p:spPr>
          <a:xfrm>
            <a:off x="4993782" y="3276600"/>
            <a:ext cx="3921617" cy="2362200"/>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tx1"/>
                </a:solidFill>
                <a:latin typeface="Times New Roman" panose="02020603050405020304" pitchFamily="18" charset="0"/>
                <a:cs typeface="Times New Roman" panose="02020603050405020304" pitchFamily="18" charset="0"/>
              </a:rPr>
              <a:t>Non-probability samples</a:t>
            </a:r>
            <a:endParaRPr lang="en-SG" sz="3600" dirty="0">
              <a:solidFill>
                <a:schemeClr val="tx1"/>
              </a:solidFill>
            </a:endParaRPr>
          </a:p>
        </p:txBody>
      </p:sp>
    </p:spTree>
    <p:extLst>
      <p:ext uri="{BB962C8B-B14F-4D97-AF65-F5344CB8AC3E}">
        <p14:creationId xmlns:p14="http://schemas.microsoft.com/office/powerpoint/2010/main" xmlns="" val="18528816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dirty="0" smtClean="0">
                <a:solidFill>
                  <a:srgbClr val="FF0000"/>
                </a:solidFill>
              </a:rPr>
              <a:t>Selecting Random Samples</a:t>
            </a:r>
          </a:p>
        </p:txBody>
      </p:sp>
      <p:sp>
        <p:nvSpPr>
          <p:cNvPr id="8195" name="Rectangle 3"/>
          <p:cNvSpPr>
            <a:spLocks noGrp="1" noChangeArrowheads="1"/>
          </p:cNvSpPr>
          <p:nvPr>
            <p:ph type="body" idx="1"/>
          </p:nvPr>
        </p:nvSpPr>
        <p:spPr/>
        <p:txBody>
          <a:bodyPr/>
          <a:lstStyle/>
          <a:p>
            <a:pPr eaLnBrk="1" hangingPunct="1">
              <a:lnSpc>
                <a:spcPct val="90000"/>
              </a:lnSpc>
            </a:pPr>
            <a:r>
              <a:rPr lang="en-US" altLang="en-US" dirty="0" smtClean="0"/>
              <a:t>Known as probability sampling</a:t>
            </a:r>
          </a:p>
          <a:p>
            <a:pPr eaLnBrk="1" hangingPunct="1">
              <a:lnSpc>
                <a:spcPct val="90000"/>
              </a:lnSpc>
            </a:pPr>
            <a:r>
              <a:rPr lang="en-US" altLang="en-US" dirty="0" smtClean="0"/>
              <a:t>Best method to achieve a representative sample</a:t>
            </a:r>
          </a:p>
          <a:p>
            <a:pPr eaLnBrk="1" hangingPunct="1">
              <a:lnSpc>
                <a:spcPct val="90000"/>
              </a:lnSpc>
            </a:pPr>
            <a:r>
              <a:rPr lang="en-US" altLang="en-US" dirty="0" smtClean="0"/>
              <a:t>Four techniques</a:t>
            </a:r>
          </a:p>
          <a:p>
            <a:pPr marL="971550" lvl="1" indent="-514350" eaLnBrk="1" hangingPunct="1">
              <a:lnSpc>
                <a:spcPct val="90000"/>
              </a:lnSpc>
              <a:buClrTx/>
              <a:buSzPct val="73000"/>
              <a:buFont typeface="Tahoma" pitchFamily="34" charset="0"/>
              <a:buAutoNum type="arabicPeriod"/>
            </a:pPr>
            <a:r>
              <a:rPr lang="en-US" altLang="en-US" dirty="0" smtClean="0">
                <a:solidFill>
                  <a:srgbClr val="0070C0"/>
                </a:solidFill>
              </a:rPr>
              <a:t>Random</a:t>
            </a:r>
          </a:p>
          <a:p>
            <a:pPr marL="971550" lvl="1" indent="-514350" eaLnBrk="1" hangingPunct="1">
              <a:lnSpc>
                <a:spcPct val="90000"/>
              </a:lnSpc>
              <a:buClrTx/>
              <a:buSzPct val="73000"/>
              <a:buFont typeface="Tahoma" pitchFamily="34" charset="0"/>
              <a:buAutoNum type="arabicPeriod"/>
            </a:pPr>
            <a:r>
              <a:rPr lang="en-US" altLang="en-US" dirty="0" smtClean="0">
                <a:solidFill>
                  <a:srgbClr val="0070C0"/>
                </a:solidFill>
              </a:rPr>
              <a:t>Stratified random</a:t>
            </a:r>
          </a:p>
          <a:p>
            <a:pPr marL="971550" lvl="1" indent="-514350" eaLnBrk="1" hangingPunct="1">
              <a:lnSpc>
                <a:spcPct val="90000"/>
              </a:lnSpc>
              <a:buClrTx/>
              <a:buSzPct val="73000"/>
              <a:buFont typeface="Tahoma" pitchFamily="34" charset="0"/>
              <a:buAutoNum type="arabicPeriod"/>
            </a:pPr>
            <a:r>
              <a:rPr lang="en-US" altLang="en-US" dirty="0" smtClean="0">
                <a:solidFill>
                  <a:srgbClr val="0070C0"/>
                </a:solidFill>
              </a:rPr>
              <a:t>Cluster</a:t>
            </a:r>
          </a:p>
          <a:p>
            <a:pPr marL="971550" lvl="1" indent="-514350" eaLnBrk="1" hangingPunct="1">
              <a:lnSpc>
                <a:spcPct val="90000"/>
              </a:lnSpc>
              <a:buClrTx/>
              <a:buSzPct val="73000"/>
              <a:buFont typeface="Tahoma" pitchFamily="34" charset="0"/>
              <a:buAutoNum type="arabicPeriod"/>
            </a:pPr>
            <a:r>
              <a:rPr lang="en-US" altLang="en-US" dirty="0" smtClean="0">
                <a:solidFill>
                  <a:srgbClr val="0070C0"/>
                </a:solidFill>
              </a:rPr>
              <a:t>Systematic</a:t>
            </a:r>
          </a:p>
        </p:txBody>
      </p:sp>
    </p:spTree>
    <p:extLst>
      <p:ext uri="{BB962C8B-B14F-4D97-AF65-F5344CB8AC3E}">
        <p14:creationId xmlns:p14="http://schemas.microsoft.com/office/powerpoint/2010/main" xmlns="" val="34684867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dirty="0" smtClean="0"/>
              <a:t>Selecting Random Samples</a:t>
            </a:r>
          </a:p>
        </p:txBody>
      </p:sp>
      <p:sp>
        <p:nvSpPr>
          <p:cNvPr id="14339" name="Rectangle 3"/>
          <p:cNvSpPr>
            <a:spLocks noGrp="1" noChangeArrowheads="1"/>
          </p:cNvSpPr>
          <p:nvPr>
            <p:ph type="body" idx="1"/>
          </p:nvPr>
        </p:nvSpPr>
        <p:spPr/>
        <p:txBody>
          <a:bodyPr/>
          <a:lstStyle/>
          <a:p>
            <a:pPr marL="514350" indent="-514350" eaLnBrk="1" hangingPunct="1">
              <a:lnSpc>
                <a:spcPct val="90000"/>
              </a:lnSpc>
              <a:buClrTx/>
              <a:buSzPct val="75000"/>
              <a:buFont typeface="+mj-lt"/>
              <a:buAutoNum type="arabicPeriod"/>
              <a:defRPr/>
            </a:pPr>
            <a:r>
              <a:rPr lang="en-US" sz="2800" b="1" dirty="0" smtClean="0">
                <a:solidFill>
                  <a:srgbClr val="0070C0"/>
                </a:solidFill>
              </a:rPr>
              <a:t>Random sampling</a:t>
            </a:r>
          </a:p>
          <a:p>
            <a:pPr marL="0" indent="0" eaLnBrk="1" hangingPunct="1">
              <a:lnSpc>
                <a:spcPct val="90000"/>
              </a:lnSpc>
              <a:buClrTx/>
              <a:buSzPct val="75000"/>
              <a:buFont typeface="Wingdings" pitchFamily="2" charset="2"/>
              <a:buNone/>
              <a:defRPr/>
            </a:pPr>
            <a:r>
              <a:rPr lang="en-US" sz="2000" dirty="0" smtClean="0"/>
              <a:t>Selecting </a:t>
            </a:r>
            <a:r>
              <a:rPr lang="en-US" sz="2000" dirty="0"/>
              <a:t>subjects so that all members of a population have an equal and independent chance of being selected</a:t>
            </a:r>
          </a:p>
          <a:p>
            <a:pPr lvl="1" eaLnBrk="1" hangingPunct="1">
              <a:lnSpc>
                <a:spcPct val="90000"/>
              </a:lnSpc>
              <a:buClrTx/>
              <a:buSzPct val="75000"/>
              <a:buFont typeface="Wingdings" pitchFamily="2" charset="2"/>
              <a:buChar char="v"/>
              <a:defRPr/>
            </a:pPr>
            <a:r>
              <a:rPr lang="en-US" sz="2400" dirty="0" smtClean="0">
                <a:solidFill>
                  <a:srgbClr val="FF0000"/>
                </a:solidFill>
              </a:rPr>
              <a:t>Advantages</a:t>
            </a:r>
          </a:p>
          <a:p>
            <a:pPr marL="1371600" lvl="2" indent="-457200" eaLnBrk="1" hangingPunct="1">
              <a:lnSpc>
                <a:spcPct val="90000"/>
              </a:lnSpc>
              <a:buClrTx/>
              <a:buSzPct val="75000"/>
              <a:buFont typeface="+mj-lt"/>
              <a:buAutoNum type="arabicPeriod"/>
              <a:defRPr/>
            </a:pPr>
            <a:r>
              <a:rPr lang="en-US" sz="2000" dirty="0" smtClean="0"/>
              <a:t>Easy to conduct</a:t>
            </a:r>
          </a:p>
          <a:p>
            <a:pPr marL="1371600" lvl="2" indent="-457200" eaLnBrk="1" hangingPunct="1">
              <a:lnSpc>
                <a:spcPct val="90000"/>
              </a:lnSpc>
              <a:buClrTx/>
              <a:buSzPct val="75000"/>
              <a:buFont typeface="+mj-lt"/>
              <a:buAutoNum type="arabicPeriod"/>
              <a:defRPr/>
            </a:pPr>
            <a:r>
              <a:rPr lang="en-US" sz="2000" dirty="0" smtClean="0"/>
              <a:t>High probability of achieving a representative sample</a:t>
            </a:r>
          </a:p>
          <a:p>
            <a:pPr marL="1371600" lvl="2" indent="-457200" eaLnBrk="1" hangingPunct="1">
              <a:lnSpc>
                <a:spcPct val="90000"/>
              </a:lnSpc>
              <a:buClrTx/>
              <a:buSzPct val="75000"/>
              <a:buFont typeface="+mj-lt"/>
              <a:buAutoNum type="arabicPeriod"/>
              <a:defRPr/>
            </a:pPr>
            <a:r>
              <a:rPr lang="en-US" sz="2000" dirty="0" smtClean="0"/>
              <a:t>Meets assumptions of many statistical procedures</a:t>
            </a:r>
          </a:p>
          <a:p>
            <a:pPr lvl="1" eaLnBrk="1" hangingPunct="1">
              <a:lnSpc>
                <a:spcPct val="90000"/>
              </a:lnSpc>
              <a:buClrTx/>
              <a:buSzPct val="75000"/>
              <a:buFont typeface="Wingdings" pitchFamily="2" charset="2"/>
              <a:buChar char="v"/>
              <a:defRPr/>
            </a:pPr>
            <a:r>
              <a:rPr lang="en-US" sz="2400" dirty="0" smtClean="0">
                <a:solidFill>
                  <a:srgbClr val="FF0000"/>
                </a:solidFill>
              </a:rPr>
              <a:t>Disadvantages</a:t>
            </a:r>
          </a:p>
          <a:p>
            <a:pPr marL="1371600" lvl="2" indent="-457200" eaLnBrk="1" hangingPunct="1">
              <a:lnSpc>
                <a:spcPct val="90000"/>
              </a:lnSpc>
              <a:buClrTx/>
              <a:buSzPct val="75000"/>
              <a:buFont typeface="+mj-lt"/>
              <a:buAutoNum type="arabicPeriod"/>
              <a:defRPr/>
            </a:pPr>
            <a:r>
              <a:rPr lang="en-US" sz="2000" dirty="0" smtClean="0"/>
              <a:t>Identification of all members of the population can be difficult</a:t>
            </a:r>
          </a:p>
          <a:p>
            <a:pPr marL="1371600" lvl="2" indent="-457200" eaLnBrk="1" hangingPunct="1">
              <a:lnSpc>
                <a:spcPct val="90000"/>
              </a:lnSpc>
              <a:buClrTx/>
              <a:buSzPct val="75000"/>
              <a:buFont typeface="+mj-lt"/>
              <a:buAutoNum type="arabicPeriod"/>
              <a:defRPr/>
            </a:pPr>
            <a:r>
              <a:rPr lang="en-US" sz="2000" dirty="0" smtClean="0"/>
              <a:t>Contacting all members of the sample can be difficult</a:t>
            </a:r>
          </a:p>
        </p:txBody>
      </p:sp>
    </p:spTree>
    <p:extLst>
      <p:ext uri="{BB962C8B-B14F-4D97-AF65-F5344CB8AC3E}">
        <p14:creationId xmlns:p14="http://schemas.microsoft.com/office/powerpoint/2010/main" xmlns="" val="1320089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dirty="0" smtClean="0">
                <a:solidFill>
                  <a:srgbClr val="FF0000"/>
                </a:solidFill>
              </a:rPr>
              <a:t>Selecting Random Samples</a:t>
            </a:r>
          </a:p>
        </p:txBody>
      </p:sp>
      <p:sp>
        <p:nvSpPr>
          <p:cNvPr id="10243" name="Rectangle 3"/>
          <p:cNvSpPr>
            <a:spLocks noGrp="1" noChangeArrowheads="1"/>
          </p:cNvSpPr>
          <p:nvPr>
            <p:ph type="body" idx="1"/>
          </p:nvPr>
        </p:nvSpPr>
        <p:spPr>
          <a:xfrm>
            <a:off x="1182688" y="2017713"/>
            <a:ext cx="7772400" cy="4368800"/>
          </a:xfrm>
        </p:spPr>
        <p:txBody>
          <a:bodyPr/>
          <a:lstStyle/>
          <a:p>
            <a:pPr eaLnBrk="1" hangingPunct="1">
              <a:lnSpc>
                <a:spcPct val="90000"/>
              </a:lnSpc>
            </a:pPr>
            <a:r>
              <a:rPr lang="en-US" altLang="en-US" sz="2800" dirty="0" smtClean="0">
                <a:solidFill>
                  <a:srgbClr val="0070C0"/>
                </a:solidFill>
              </a:rPr>
              <a:t>Random sampling (continued)</a:t>
            </a:r>
          </a:p>
          <a:p>
            <a:pPr lvl="1" eaLnBrk="1" hangingPunct="1">
              <a:lnSpc>
                <a:spcPct val="90000"/>
              </a:lnSpc>
            </a:pPr>
            <a:r>
              <a:rPr lang="en-US" altLang="en-US" sz="2400" dirty="0" smtClean="0"/>
              <a:t>Selection process</a:t>
            </a:r>
          </a:p>
          <a:p>
            <a:pPr lvl="2" eaLnBrk="1" hangingPunct="1">
              <a:lnSpc>
                <a:spcPct val="90000"/>
              </a:lnSpc>
            </a:pPr>
            <a:r>
              <a:rPr lang="en-US" altLang="en-US" sz="2000" dirty="0" smtClean="0"/>
              <a:t>Identify and define the population</a:t>
            </a:r>
          </a:p>
          <a:p>
            <a:pPr lvl="2" eaLnBrk="1" hangingPunct="1">
              <a:lnSpc>
                <a:spcPct val="90000"/>
              </a:lnSpc>
            </a:pPr>
            <a:r>
              <a:rPr lang="en-US" altLang="en-US" sz="2000" dirty="0" smtClean="0"/>
              <a:t>Determine the desired sample size</a:t>
            </a:r>
          </a:p>
          <a:p>
            <a:pPr lvl="2" eaLnBrk="1" hangingPunct="1">
              <a:lnSpc>
                <a:spcPct val="90000"/>
              </a:lnSpc>
            </a:pPr>
            <a:r>
              <a:rPr lang="en-US" altLang="en-US" sz="2000" dirty="0" smtClean="0"/>
              <a:t>List all members of the population</a:t>
            </a:r>
          </a:p>
          <a:p>
            <a:pPr lvl="2" eaLnBrk="1" hangingPunct="1">
              <a:lnSpc>
                <a:spcPct val="90000"/>
              </a:lnSpc>
            </a:pPr>
            <a:r>
              <a:rPr lang="en-US" altLang="en-US" sz="2000" dirty="0" smtClean="0"/>
              <a:t>Assign all members on the list a consecutive number</a:t>
            </a:r>
          </a:p>
          <a:p>
            <a:pPr lvl="2" eaLnBrk="1" hangingPunct="1">
              <a:lnSpc>
                <a:spcPct val="90000"/>
              </a:lnSpc>
            </a:pPr>
            <a:r>
              <a:rPr lang="en-US" altLang="en-US" sz="2000" dirty="0" smtClean="0"/>
              <a:t>Select an arbitrary starting point from a table of random numbers and read the appropriate number of digits</a:t>
            </a:r>
          </a:p>
        </p:txBody>
      </p:sp>
    </p:spTree>
    <p:extLst>
      <p:ext uri="{BB962C8B-B14F-4D97-AF65-F5344CB8AC3E}">
        <p14:creationId xmlns:p14="http://schemas.microsoft.com/office/powerpoint/2010/main" xmlns="" val="2070562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819400" y="989827"/>
            <a:ext cx="6189663" cy="731838"/>
          </a:xfrm>
        </p:spPr>
        <p:txBody>
          <a:bodyPr>
            <a:normAutofit fontScale="90000"/>
          </a:bodyPr>
          <a:lstStyle/>
          <a:p>
            <a:pPr eaLnBrk="1" hangingPunct="1"/>
            <a:r>
              <a:rPr lang="en-US" altLang="en-US" dirty="0" smtClean="0">
                <a:solidFill>
                  <a:srgbClr val="FF0000"/>
                </a:solidFill>
              </a:rPr>
              <a:t>Selecting Random Samples</a:t>
            </a:r>
          </a:p>
        </p:txBody>
      </p:sp>
      <p:sp>
        <p:nvSpPr>
          <p:cNvPr id="11267" name="Rectangle 3"/>
          <p:cNvSpPr>
            <a:spLocks noGrp="1" noChangeArrowheads="1"/>
          </p:cNvSpPr>
          <p:nvPr>
            <p:ph type="body" idx="1"/>
          </p:nvPr>
        </p:nvSpPr>
        <p:spPr>
          <a:xfrm>
            <a:off x="1412450" y="2045357"/>
            <a:ext cx="6781800" cy="4330891"/>
          </a:xfrm>
        </p:spPr>
        <p:txBody>
          <a:bodyPr/>
          <a:lstStyle/>
          <a:p>
            <a:pPr marL="514350" indent="-514350" eaLnBrk="1" hangingPunct="1">
              <a:buSzPct val="75000"/>
              <a:buFont typeface="Tahoma" pitchFamily="34" charset="0"/>
              <a:buAutoNum type="arabicPeriod" startAt="2"/>
            </a:pPr>
            <a:r>
              <a:rPr lang="en-US" altLang="en-US" sz="2800" b="1" dirty="0" smtClean="0">
                <a:solidFill>
                  <a:srgbClr val="0070C0"/>
                </a:solidFill>
              </a:rPr>
              <a:t>Stratified random sampling</a:t>
            </a:r>
          </a:p>
          <a:p>
            <a:pPr lvl="1" eaLnBrk="1" hangingPunct="1"/>
            <a:r>
              <a:rPr lang="en-MY" altLang="en-US" sz="2400" dirty="0" smtClean="0"/>
              <a:t>The population is divided into two or more groups called strata, according to some criterion, such as geographic location, grade level, age, or income, and subsamples are randomly selected from each strata.</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 y="76200"/>
            <a:ext cx="2344737" cy="33038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014005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dirty="0" smtClean="0">
                <a:solidFill>
                  <a:srgbClr val="FF0000"/>
                </a:solidFill>
              </a:rPr>
              <a:t>Selecting Random Samples</a:t>
            </a:r>
          </a:p>
        </p:txBody>
      </p:sp>
      <p:sp>
        <p:nvSpPr>
          <p:cNvPr id="13315" name="Rectangle 3"/>
          <p:cNvSpPr>
            <a:spLocks noGrp="1" noChangeArrowheads="1"/>
          </p:cNvSpPr>
          <p:nvPr>
            <p:ph type="body" idx="1"/>
          </p:nvPr>
        </p:nvSpPr>
        <p:spPr>
          <a:xfrm>
            <a:off x="1175264" y="1600200"/>
            <a:ext cx="7162800" cy="4038600"/>
          </a:xfrm>
        </p:spPr>
        <p:txBody>
          <a:bodyPr>
            <a:normAutofit fontScale="92500"/>
          </a:bodyPr>
          <a:lstStyle/>
          <a:p>
            <a:pPr eaLnBrk="1" hangingPunct="1"/>
            <a:r>
              <a:rPr lang="en-US" altLang="en-US" sz="2800" dirty="0" smtClean="0">
                <a:solidFill>
                  <a:srgbClr val="0070C0"/>
                </a:solidFill>
              </a:rPr>
              <a:t>Stratified random sampling (continued)</a:t>
            </a:r>
          </a:p>
          <a:p>
            <a:pPr lvl="1" eaLnBrk="1" hangingPunct="1"/>
            <a:r>
              <a:rPr lang="en-US" altLang="en-US" sz="2400" dirty="0" smtClean="0"/>
              <a:t>Advantages</a:t>
            </a:r>
          </a:p>
          <a:p>
            <a:pPr lvl="2" algn="just" eaLnBrk="1" hangingPunct="1"/>
            <a:r>
              <a:rPr lang="en-US" altLang="en-US" sz="2000" dirty="0" smtClean="0"/>
              <a:t>More accurate sample</a:t>
            </a:r>
          </a:p>
          <a:p>
            <a:pPr lvl="2" algn="just" eaLnBrk="1" hangingPunct="1"/>
            <a:r>
              <a:rPr lang="en-US" altLang="en-US" sz="2000" dirty="0" smtClean="0"/>
              <a:t>Can be used for both proportional and non-proportional samples</a:t>
            </a:r>
          </a:p>
          <a:p>
            <a:pPr lvl="2" algn="just" eaLnBrk="1" hangingPunct="1"/>
            <a:r>
              <a:rPr lang="en-US" altLang="en-US" sz="2000" dirty="0" smtClean="0"/>
              <a:t>Representation of subgroups in the sample</a:t>
            </a:r>
          </a:p>
          <a:p>
            <a:pPr lvl="1" algn="just" eaLnBrk="1" hangingPunct="1"/>
            <a:r>
              <a:rPr lang="en-US" altLang="en-US" sz="2400" dirty="0" smtClean="0"/>
              <a:t>Disadvantages</a:t>
            </a:r>
          </a:p>
          <a:p>
            <a:pPr lvl="2" algn="just" eaLnBrk="1" hangingPunct="1"/>
            <a:r>
              <a:rPr lang="en-US" altLang="en-US" sz="2000" dirty="0" smtClean="0"/>
              <a:t>Identification of all members of the population can be difficult</a:t>
            </a:r>
          </a:p>
          <a:p>
            <a:pPr lvl="2" algn="just" eaLnBrk="1" hangingPunct="1"/>
            <a:r>
              <a:rPr lang="en-US" altLang="en-US" sz="2000" dirty="0" smtClean="0"/>
              <a:t>Identifying members of all subgroups can be difficult</a:t>
            </a:r>
          </a:p>
        </p:txBody>
      </p:sp>
    </p:spTree>
    <p:extLst>
      <p:ext uri="{BB962C8B-B14F-4D97-AF65-F5344CB8AC3E}">
        <p14:creationId xmlns:p14="http://schemas.microsoft.com/office/powerpoint/2010/main" xmlns="" val="41633423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p:txBody>
          <a:bodyPr/>
          <a:lstStyle/>
          <a:p>
            <a:pPr eaLnBrk="1" hangingPunct="1"/>
            <a:r>
              <a:rPr lang="en-US" altLang="en-US" dirty="0" smtClean="0">
                <a:solidFill>
                  <a:srgbClr val="FF0000"/>
                </a:solidFill>
              </a:rPr>
              <a:t>Selecting Random Samples</a:t>
            </a:r>
          </a:p>
        </p:txBody>
      </p:sp>
      <p:sp>
        <p:nvSpPr>
          <p:cNvPr id="14339" name="Rectangle 1027"/>
          <p:cNvSpPr>
            <a:spLocks noGrp="1" noChangeArrowheads="1"/>
          </p:cNvSpPr>
          <p:nvPr>
            <p:ph type="body" idx="1"/>
          </p:nvPr>
        </p:nvSpPr>
        <p:spPr>
          <a:xfrm>
            <a:off x="914400" y="1981200"/>
            <a:ext cx="7772400" cy="4114800"/>
          </a:xfrm>
        </p:spPr>
        <p:txBody>
          <a:bodyPr/>
          <a:lstStyle/>
          <a:p>
            <a:pPr eaLnBrk="1" hangingPunct="1"/>
            <a:r>
              <a:rPr lang="en-US" altLang="en-US" dirty="0" smtClean="0">
                <a:solidFill>
                  <a:srgbClr val="0070C0"/>
                </a:solidFill>
              </a:rPr>
              <a:t>Stratified random sampling (continued)</a:t>
            </a:r>
          </a:p>
          <a:p>
            <a:pPr lvl="1" eaLnBrk="1" hangingPunct="1"/>
            <a:r>
              <a:rPr lang="en-US" altLang="en-US" dirty="0" smtClean="0"/>
              <a:t>Selection process </a:t>
            </a:r>
          </a:p>
          <a:p>
            <a:pPr lvl="2" eaLnBrk="1" hangingPunct="1"/>
            <a:r>
              <a:rPr lang="en-US" altLang="en-US" dirty="0" smtClean="0"/>
              <a:t>Identify and define the population</a:t>
            </a:r>
          </a:p>
          <a:p>
            <a:pPr lvl="2" eaLnBrk="1" hangingPunct="1"/>
            <a:r>
              <a:rPr lang="en-US" altLang="en-US" dirty="0" smtClean="0"/>
              <a:t>Determine the desired sample size</a:t>
            </a:r>
          </a:p>
          <a:p>
            <a:pPr lvl="2" eaLnBrk="1" hangingPunct="1"/>
            <a:r>
              <a:rPr lang="en-US" altLang="en-US" dirty="0" smtClean="0"/>
              <a:t>Identify the variable and subgroups (i.e., strata) for which you want to guarantee appropriate representation</a:t>
            </a:r>
          </a:p>
          <a:p>
            <a:pPr lvl="2" eaLnBrk="1" hangingPunct="1"/>
            <a:r>
              <a:rPr lang="en-US" altLang="en-US" dirty="0" smtClean="0"/>
              <a:t>Classify all members of the population as members of one of the identified subgroups</a:t>
            </a:r>
          </a:p>
        </p:txBody>
      </p:sp>
    </p:spTree>
    <p:extLst>
      <p:ext uri="{BB962C8B-B14F-4D97-AF65-F5344CB8AC3E}">
        <p14:creationId xmlns:p14="http://schemas.microsoft.com/office/powerpoint/2010/main" xmlns="" val="15563831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smtClean="0">
                <a:solidFill>
                  <a:srgbClr val="FF0000"/>
                </a:solidFill>
              </a:rPr>
              <a:t>Stratified random sampling</a:t>
            </a:r>
            <a:endParaRPr lang="en-MY" altLang="en-US" dirty="0" smtClean="0">
              <a:solidFill>
                <a:srgbClr val="FF0000"/>
              </a:solidFill>
            </a:endParaRPr>
          </a:p>
        </p:txBody>
      </p:sp>
      <p:pic>
        <p:nvPicPr>
          <p:cNvPr id="17411" name="Picture 13" descr="http://www.socialresearchmethods.net/kb/Assets/images/sampstrt.gif"/>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914400" y="2133600"/>
            <a:ext cx="7239000" cy="41910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360359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dirty="0" smtClean="0">
                <a:solidFill>
                  <a:srgbClr val="FF0000"/>
                </a:solidFill>
              </a:rPr>
              <a:t>Selecting Random Samples</a:t>
            </a:r>
          </a:p>
        </p:txBody>
      </p:sp>
      <p:sp>
        <p:nvSpPr>
          <p:cNvPr id="23555" name="Rectangle 3"/>
          <p:cNvSpPr>
            <a:spLocks noGrp="1" noChangeArrowheads="1"/>
          </p:cNvSpPr>
          <p:nvPr>
            <p:ph type="body" idx="1"/>
          </p:nvPr>
        </p:nvSpPr>
        <p:spPr>
          <a:xfrm>
            <a:off x="838200" y="1981200"/>
            <a:ext cx="7772400" cy="4114800"/>
          </a:xfrm>
        </p:spPr>
        <p:txBody>
          <a:bodyPr/>
          <a:lstStyle/>
          <a:p>
            <a:pPr marL="514350" indent="-514350" eaLnBrk="1" hangingPunct="1">
              <a:buSzPct val="75000"/>
              <a:buFont typeface="+mj-lt"/>
              <a:buAutoNum type="arabicPeriod" startAt="3"/>
              <a:defRPr/>
            </a:pPr>
            <a:r>
              <a:rPr lang="en-US" sz="2800" b="1" dirty="0" smtClean="0">
                <a:solidFill>
                  <a:srgbClr val="0070C0"/>
                </a:solidFill>
              </a:rPr>
              <a:t>Cluster sampling</a:t>
            </a:r>
          </a:p>
          <a:p>
            <a:pPr>
              <a:spcBef>
                <a:spcPct val="50000"/>
              </a:spcBef>
              <a:defRPr/>
            </a:pPr>
            <a:r>
              <a:rPr lang="en-US" altLang="en-US" sz="2000" dirty="0" smtClean="0">
                <a:sym typeface="Monotype Sorts" pitchFamily="2" charset="2"/>
              </a:rPr>
              <a:t>The </a:t>
            </a:r>
            <a:r>
              <a:rPr lang="en-US" altLang="en-US" sz="2000" dirty="0">
                <a:sym typeface="Monotype Sorts" pitchFamily="2" charset="2"/>
              </a:rPr>
              <a:t>process of randomly selecting intact groups, not individuals, within the defined population sharing similar </a:t>
            </a:r>
            <a:r>
              <a:rPr lang="en-US" altLang="en-US" sz="2000" dirty="0" smtClean="0">
                <a:sym typeface="Monotype Sorts" pitchFamily="2" charset="2"/>
              </a:rPr>
              <a:t>characteristics</a:t>
            </a:r>
            <a:endParaRPr lang="en-US" altLang="en-US" sz="2000" dirty="0">
              <a:sym typeface="Monotype Sorts" pitchFamily="2" charset="2"/>
            </a:endParaRPr>
          </a:p>
          <a:p>
            <a:pPr>
              <a:spcBef>
                <a:spcPct val="50000"/>
              </a:spcBef>
              <a:defRPr/>
            </a:pPr>
            <a:r>
              <a:rPr lang="en-US" sz="2000" dirty="0" smtClean="0"/>
              <a:t>Clusters are locations within which an intact group of members of the population can be found</a:t>
            </a:r>
          </a:p>
          <a:p>
            <a:pPr lvl="2" eaLnBrk="1" hangingPunct="1">
              <a:defRPr/>
            </a:pPr>
            <a:r>
              <a:rPr lang="en-US" sz="2000" dirty="0" smtClean="0"/>
              <a:t>Examples</a:t>
            </a:r>
          </a:p>
          <a:p>
            <a:pPr lvl="3" eaLnBrk="1" hangingPunct="1">
              <a:defRPr/>
            </a:pPr>
            <a:r>
              <a:rPr lang="en-US" sz="1800" dirty="0" smtClean="0"/>
              <a:t>Neighborhoods</a:t>
            </a:r>
          </a:p>
          <a:p>
            <a:pPr lvl="3" eaLnBrk="1" hangingPunct="1">
              <a:defRPr/>
            </a:pPr>
            <a:r>
              <a:rPr lang="en-US" sz="1800" dirty="0" smtClean="0"/>
              <a:t>School districts</a:t>
            </a:r>
          </a:p>
          <a:p>
            <a:pPr lvl="3" eaLnBrk="1" hangingPunct="1">
              <a:defRPr/>
            </a:pPr>
            <a:r>
              <a:rPr lang="en-US" sz="1800" dirty="0" smtClean="0"/>
              <a:t>Schools</a:t>
            </a:r>
          </a:p>
          <a:p>
            <a:pPr lvl="3" eaLnBrk="1" hangingPunct="1">
              <a:defRPr/>
            </a:pPr>
            <a:r>
              <a:rPr lang="en-US" sz="1800" dirty="0" smtClean="0"/>
              <a:t>Classrooms</a:t>
            </a:r>
          </a:p>
        </p:txBody>
      </p:sp>
    </p:spTree>
    <p:extLst>
      <p:ext uri="{BB962C8B-B14F-4D97-AF65-F5344CB8AC3E}">
        <p14:creationId xmlns:p14="http://schemas.microsoft.com/office/powerpoint/2010/main" xmlns="" val="1534625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dirty="0" smtClean="0">
                <a:solidFill>
                  <a:srgbClr val="FF0000"/>
                </a:solidFill>
              </a:rPr>
              <a:t>Selecting Random Samples</a:t>
            </a:r>
          </a:p>
        </p:txBody>
      </p:sp>
      <p:sp>
        <p:nvSpPr>
          <p:cNvPr id="20483" name="Rectangle 3"/>
          <p:cNvSpPr>
            <a:spLocks noGrp="1" noChangeArrowheads="1"/>
          </p:cNvSpPr>
          <p:nvPr>
            <p:ph type="body" idx="1"/>
          </p:nvPr>
        </p:nvSpPr>
        <p:spPr/>
        <p:txBody>
          <a:bodyPr/>
          <a:lstStyle/>
          <a:p>
            <a:pPr eaLnBrk="1" hangingPunct="1"/>
            <a:r>
              <a:rPr lang="en-US" altLang="en-US" sz="2800" dirty="0" smtClean="0">
                <a:solidFill>
                  <a:srgbClr val="0070C0"/>
                </a:solidFill>
              </a:rPr>
              <a:t>Cluster sampling (continued)</a:t>
            </a:r>
          </a:p>
          <a:p>
            <a:pPr lvl="1" eaLnBrk="1" hangingPunct="1"/>
            <a:r>
              <a:rPr lang="en-US" altLang="en-US" sz="2400" dirty="0" smtClean="0"/>
              <a:t>Advantages</a:t>
            </a:r>
          </a:p>
          <a:p>
            <a:pPr lvl="2" eaLnBrk="1" hangingPunct="1"/>
            <a:r>
              <a:rPr lang="en-US" altLang="en-US" sz="2000" dirty="0" smtClean="0"/>
              <a:t>Very useful when populations are large and spread over a large geographic region</a:t>
            </a:r>
          </a:p>
          <a:p>
            <a:pPr lvl="2" eaLnBrk="1" hangingPunct="1"/>
            <a:r>
              <a:rPr lang="en-US" altLang="en-US" sz="2000" dirty="0" smtClean="0"/>
              <a:t>Convenient and expedient</a:t>
            </a:r>
          </a:p>
          <a:p>
            <a:pPr lvl="2" eaLnBrk="1" hangingPunct="1"/>
            <a:r>
              <a:rPr lang="en-US" altLang="en-US" sz="2000" dirty="0" smtClean="0"/>
              <a:t>Do not need the names of everyone in the population</a:t>
            </a:r>
          </a:p>
          <a:p>
            <a:pPr lvl="1" eaLnBrk="1" hangingPunct="1"/>
            <a:r>
              <a:rPr lang="en-US" altLang="en-US" sz="2400" dirty="0" smtClean="0"/>
              <a:t>Disadvantages</a:t>
            </a:r>
          </a:p>
          <a:p>
            <a:pPr lvl="2" eaLnBrk="1" hangingPunct="1"/>
            <a:r>
              <a:rPr lang="en-US" altLang="en-US" sz="2000" dirty="0" smtClean="0"/>
              <a:t>Representation is likely to become an issue</a:t>
            </a:r>
          </a:p>
        </p:txBody>
      </p:sp>
    </p:spTree>
    <p:extLst>
      <p:ext uri="{BB962C8B-B14F-4D97-AF65-F5344CB8AC3E}">
        <p14:creationId xmlns:p14="http://schemas.microsoft.com/office/powerpoint/2010/main" xmlns="" val="37947596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050"/>
          <p:cNvSpPr>
            <a:spLocks noGrp="1" noChangeArrowheads="1"/>
          </p:cNvSpPr>
          <p:nvPr>
            <p:ph type="title"/>
          </p:nvPr>
        </p:nvSpPr>
        <p:spPr/>
        <p:txBody>
          <a:bodyPr/>
          <a:lstStyle/>
          <a:p>
            <a:pPr eaLnBrk="1" hangingPunct="1"/>
            <a:r>
              <a:rPr lang="en-US" altLang="en-US" dirty="0" smtClean="0">
                <a:solidFill>
                  <a:srgbClr val="FF0000"/>
                </a:solidFill>
              </a:rPr>
              <a:t>Selecting Random Samples</a:t>
            </a:r>
          </a:p>
        </p:txBody>
      </p:sp>
      <p:sp>
        <p:nvSpPr>
          <p:cNvPr id="21507" name="Rectangle 2051"/>
          <p:cNvSpPr>
            <a:spLocks noGrp="1" noChangeArrowheads="1"/>
          </p:cNvSpPr>
          <p:nvPr>
            <p:ph type="body" idx="1"/>
          </p:nvPr>
        </p:nvSpPr>
        <p:spPr>
          <a:xfrm>
            <a:off x="762000" y="1743075"/>
            <a:ext cx="7772400" cy="4505325"/>
          </a:xfrm>
        </p:spPr>
        <p:txBody>
          <a:bodyPr>
            <a:normAutofit lnSpcReduction="10000"/>
          </a:bodyPr>
          <a:lstStyle/>
          <a:p>
            <a:pPr eaLnBrk="1" hangingPunct="1">
              <a:lnSpc>
                <a:spcPct val="90000"/>
              </a:lnSpc>
            </a:pPr>
            <a:r>
              <a:rPr lang="en-US" altLang="en-US" sz="2800" dirty="0" smtClean="0">
                <a:solidFill>
                  <a:srgbClr val="0070C0"/>
                </a:solidFill>
              </a:rPr>
              <a:t>Cluster sampling (continued)</a:t>
            </a:r>
          </a:p>
          <a:p>
            <a:pPr lvl="1" eaLnBrk="1" hangingPunct="1">
              <a:lnSpc>
                <a:spcPct val="90000"/>
              </a:lnSpc>
            </a:pPr>
            <a:r>
              <a:rPr lang="en-US" altLang="en-US" sz="2400" dirty="0" smtClean="0"/>
              <a:t>Selection process</a:t>
            </a:r>
          </a:p>
          <a:p>
            <a:pPr lvl="2" eaLnBrk="1" hangingPunct="1">
              <a:lnSpc>
                <a:spcPct val="90000"/>
              </a:lnSpc>
            </a:pPr>
            <a:r>
              <a:rPr lang="en-US" altLang="en-US" sz="2000" dirty="0" smtClean="0"/>
              <a:t>Identify and define the population</a:t>
            </a:r>
          </a:p>
          <a:p>
            <a:pPr lvl="2" eaLnBrk="1" hangingPunct="1">
              <a:lnSpc>
                <a:spcPct val="90000"/>
              </a:lnSpc>
            </a:pPr>
            <a:r>
              <a:rPr lang="en-US" altLang="en-US" sz="2000" dirty="0" smtClean="0"/>
              <a:t>Determine the desired sample size</a:t>
            </a:r>
          </a:p>
          <a:p>
            <a:pPr lvl="2" eaLnBrk="1" hangingPunct="1">
              <a:lnSpc>
                <a:spcPct val="90000"/>
              </a:lnSpc>
            </a:pPr>
            <a:r>
              <a:rPr lang="en-US" altLang="en-US" sz="2000" dirty="0" smtClean="0"/>
              <a:t>Identify and define a logical cluster </a:t>
            </a:r>
          </a:p>
          <a:p>
            <a:pPr lvl="2" eaLnBrk="1" hangingPunct="1">
              <a:lnSpc>
                <a:spcPct val="90000"/>
              </a:lnSpc>
            </a:pPr>
            <a:r>
              <a:rPr lang="en-US" altLang="en-US" sz="2000" dirty="0" smtClean="0"/>
              <a:t>List all clusters that make up the population of clusters</a:t>
            </a:r>
          </a:p>
          <a:p>
            <a:pPr lvl="2" eaLnBrk="1" hangingPunct="1">
              <a:lnSpc>
                <a:spcPct val="90000"/>
              </a:lnSpc>
            </a:pPr>
            <a:r>
              <a:rPr lang="en-US" altLang="en-US" sz="2000" dirty="0" smtClean="0"/>
              <a:t>Estimate the average number of population members per cluster</a:t>
            </a:r>
          </a:p>
          <a:p>
            <a:pPr lvl="2" eaLnBrk="1" hangingPunct="1">
              <a:lnSpc>
                <a:spcPct val="90000"/>
              </a:lnSpc>
            </a:pPr>
            <a:r>
              <a:rPr lang="en-US" altLang="en-US" sz="2000" dirty="0" smtClean="0"/>
              <a:t>Determine the number of clusters needed by dividing the sample size by the estimated size of a cluster</a:t>
            </a:r>
          </a:p>
          <a:p>
            <a:pPr lvl="2" eaLnBrk="1" hangingPunct="1">
              <a:lnSpc>
                <a:spcPct val="90000"/>
              </a:lnSpc>
            </a:pPr>
            <a:r>
              <a:rPr lang="en-US" altLang="en-US" sz="2000" dirty="0" smtClean="0"/>
              <a:t>Randomly select the needed numbers of clusters</a:t>
            </a:r>
          </a:p>
          <a:p>
            <a:pPr lvl="2" eaLnBrk="1" hangingPunct="1">
              <a:lnSpc>
                <a:spcPct val="90000"/>
              </a:lnSpc>
            </a:pPr>
            <a:r>
              <a:rPr lang="en-US" altLang="en-US" sz="2000" dirty="0" smtClean="0"/>
              <a:t>Include in the study all individuals in each selected cluster</a:t>
            </a:r>
          </a:p>
        </p:txBody>
      </p:sp>
    </p:spTree>
    <p:extLst>
      <p:ext uri="{BB962C8B-B14F-4D97-AF65-F5344CB8AC3E}">
        <p14:creationId xmlns:p14="http://schemas.microsoft.com/office/powerpoint/2010/main" xmlns="" val="28769154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solidFill>
                  <a:srgbClr val="FF0000"/>
                </a:solidFill>
              </a:rPr>
              <a:t>Cluster sampling</a:t>
            </a:r>
            <a:endParaRPr lang="en-MY" altLang="en-US" dirty="0" smtClean="0">
              <a:solidFill>
                <a:srgbClr val="FF0000"/>
              </a:solidFill>
            </a:endParaRPr>
          </a:p>
        </p:txBody>
      </p:sp>
      <p:pic>
        <p:nvPicPr>
          <p:cNvPr id="22531" name="Picture 13" descr="http://www.hsrmethods.org/Glossary/Terms/C/~/media/Images/Figures/Cluster%20Sampling%20Image.ashx"/>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990600" y="2133600"/>
            <a:ext cx="7315200" cy="37338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9101434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dirty="0" smtClean="0">
                <a:solidFill>
                  <a:srgbClr val="FF0000"/>
                </a:solidFill>
              </a:rPr>
              <a:t>Selecting Random Samples</a:t>
            </a:r>
          </a:p>
        </p:txBody>
      </p:sp>
      <p:sp>
        <p:nvSpPr>
          <p:cNvPr id="23555" name="Rectangle 3"/>
          <p:cNvSpPr>
            <a:spLocks noGrp="1" noChangeArrowheads="1"/>
          </p:cNvSpPr>
          <p:nvPr>
            <p:ph type="body" idx="1"/>
          </p:nvPr>
        </p:nvSpPr>
        <p:spPr>
          <a:xfrm>
            <a:off x="838200" y="1752600"/>
            <a:ext cx="7772400" cy="4114800"/>
          </a:xfrm>
        </p:spPr>
        <p:txBody>
          <a:bodyPr/>
          <a:lstStyle/>
          <a:p>
            <a:pPr marL="514350" indent="-514350" eaLnBrk="1" hangingPunct="1">
              <a:buSzPct val="76000"/>
              <a:buFont typeface="Tahoma" pitchFamily="34" charset="0"/>
              <a:buAutoNum type="arabicPeriod" startAt="4"/>
            </a:pPr>
            <a:r>
              <a:rPr lang="en-US" altLang="en-US" sz="2800" b="1" dirty="0" smtClean="0">
                <a:solidFill>
                  <a:srgbClr val="0070C0"/>
                </a:solidFill>
              </a:rPr>
              <a:t>Systematic sampling</a:t>
            </a:r>
          </a:p>
          <a:p>
            <a:pPr lvl="1" eaLnBrk="1" hangingPunct="1"/>
            <a:r>
              <a:rPr lang="en-US" altLang="en-US" sz="2400" dirty="0" smtClean="0"/>
              <a:t>Selecting every </a:t>
            </a:r>
            <a:r>
              <a:rPr lang="en-US" altLang="en-US" sz="2400" dirty="0" err="1" smtClean="0"/>
              <a:t>K</a:t>
            </a:r>
            <a:r>
              <a:rPr lang="en-US" altLang="en-US" sz="2400" baseline="30000" dirty="0" err="1" smtClean="0"/>
              <a:t>th</a:t>
            </a:r>
            <a:r>
              <a:rPr lang="en-US" altLang="en-US" sz="2400" dirty="0" smtClean="0"/>
              <a:t> subject from a list of the members of the population</a:t>
            </a:r>
          </a:p>
          <a:p>
            <a:pPr lvl="1" eaLnBrk="1" hangingPunct="1"/>
            <a:r>
              <a:rPr lang="en-US" altLang="en-US" sz="2400" dirty="0" smtClean="0"/>
              <a:t>Advantage</a:t>
            </a:r>
          </a:p>
          <a:p>
            <a:pPr lvl="2" eaLnBrk="1" hangingPunct="1"/>
            <a:r>
              <a:rPr lang="en-US" altLang="en-US" sz="2000" dirty="0" smtClean="0"/>
              <a:t>Very easily done</a:t>
            </a:r>
          </a:p>
          <a:p>
            <a:pPr lvl="1" eaLnBrk="1" hangingPunct="1"/>
            <a:r>
              <a:rPr lang="en-US" altLang="en-US" sz="2400" dirty="0" smtClean="0"/>
              <a:t>Disadvantages</a:t>
            </a:r>
          </a:p>
          <a:p>
            <a:pPr lvl="2" eaLnBrk="1" hangingPunct="1"/>
            <a:r>
              <a:rPr lang="en-US" altLang="en-US" sz="2000" dirty="0" smtClean="0"/>
              <a:t>subgroups</a:t>
            </a:r>
          </a:p>
          <a:p>
            <a:pPr lvl="2" eaLnBrk="1" hangingPunct="1"/>
            <a:r>
              <a:rPr lang="en-US" altLang="en-US" sz="2000" dirty="0" smtClean="0"/>
              <a:t>Some members of the population don’t have an equal chance of being included</a:t>
            </a:r>
          </a:p>
        </p:txBody>
      </p:sp>
    </p:spTree>
    <p:extLst>
      <p:ext uri="{BB962C8B-B14F-4D97-AF65-F5344CB8AC3E}">
        <p14:creationId xmlns:p14="http://schemas.microsoft.com/office/powerpoint/2010/main" xmlns="" val="29819232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en-US" dirty="0" smtClean="0">
                <a:solidFill>
                  <a:srgbClr val="FF0000"/>
                </a:solidFill>
              </a:rPr>
              <a:t>Selecting Random Samples</a:t>
            </a:r>
          </a:p>
        </p:txBody>
      </p:sp>
      <p:sp>
        <p:nvSpPr>
          <p:cNvPr id="24579" name="Rectangle 3"/>
          <p:cNvSpPr>
            <a:spLocks noGrp="1" noChangeArrowheads="1"/>
          </p:cNvSpPr>
          <p:nvPr>
            <p:ph type="body" idx="1"/>
          </p:nvPr>
        </p:nvSpPr>
        <p:spPr>
          <a:xfrm>
            <a:off x="762000" y="2017713"/>
            <a:ext cx="7772400" cy="4114800"/>
          </a:xfrm>
        </p:spPr>
        <p:txBody>
          <a:bodyPr/>
          <a:lstStyle/>
          <a:p>
            <a:pPr eaLnBrk="1" hangingPunct="1">
              <a:lnSpc>
                <a:spcPct val="90000"/>
              </a:lnSpc>
            </a:pPr>
            <a:r>
              <a:rPr lang="en-US" altLang="en-US" sz="2800" smtClean="0">
                <a:solidFill>
                  <a:srgbClr val="0070C0"/>
                </a:solidFill>
              </a:rPr>
              <a:t>Systematic sampling (continued)</a:t>
            </a:r>
          </a:p>
          <a:p>
            <a:pPr lvl="1" eaLnBrk="1" hangingPunct="1">
              <a:lnSpc>
                <a:spcPct val="90000"/>
              </a:lnSpc>
            </a:pPr>
            <a:r>
              <a:rPr lang="en-US" altLang="en-US" sz="2400" smtClean="0"/>
              <a:t>Selection process</a:t>
            </a:r>
          </a:p>
          <a:p>
            <a:pPr lvl="2" eaLnBrk="1" hangingPunct="1">
              <a:lnSpc>
                <a:spcPct val="90000"/>
              </a:lnSpc>
            </a:pPr>
            <a:r>
              <a:rPr lang="en-US" altLang="en-US" sz="2000" smtClean="0"/>
              <a:t>Identify and define the population</a:t>
            </a:r>
          </a:p>
          <a:p>
            <a:pPr lvl="2" eaLnBrk="1" hangingPunct="1">
              <a:lnSpc>
                <a:spcPct val="90000"/>
              </a:lnSpc>
            </a:pPr>
            <a:r>
              <a:rPr lang="en-US" altLang="en-US" sz="2000" smtClean="0"/>
              <a:t>Determine the desired sample size</a:t>
            </a:r>
          </a:p>
          <a:p>
            <a:pPr lvl="2" eaLnBrk="1" hangingPunct="1">
              <a:lnSpc>
                <a:spcPct val="90000"/>
              </a:lnSpc>
            </a:pPr>
            <a:r>
              <a:rPr lang="en-US" altLang="en-US" sz="2000" smtClean="0"/>
              <a:t>Obtain a list of the population</a:t>
            </a:r>
          </a:p>
          <a:p>
            <a:pPr lvl="2" eaLnBrk="1" hangingPunct="1">
              <a:lnSpc>
                <a:spcPct val="90000"/>
              </a:lnSpc>
            </a:pPr>
            <a:r>
              <a:rPr lang="en-US" altLang="en-US" sz="2000" smtClean="0"/>
              <a:t>Determine what K is equal to by dividing the size of the population by the desired sample size</a:t>
            </a:r>
          </a:p>
          <a:p>
            <a:pPr lvl="2" eaLnBrk="1" hangingPunct="1">
              <a:lnSpc>
                <a:spcPct val="90000"/>
              </a:lnSpc>
            </a:pPr>
            <a:r>
              <a:rPr lang="en-US" altLang="en-US" sz="2000" smtClean="0"/>
              <a:t>Start at some random place in the population list</a:t>
            </a:r>
          </a:p>
          <a:p>
            <a:pPr lvl="2" eaLnBrk="1" hangingPunct="1">
              <a:lnSpc>
                <a:spcPct val="90000"/>
              </a:lnSpc>
            </a:pPr>
            <a:r>
              <a:rPr lang="en-US" altLang="en-US" sz="2000" smtClean="0"/>
              <a:t>Take every K</a:t>
            </a:r>
            <a:r>
              <a:rPr lang="en-US" altLang="en-US" sz="2000" baseline="30000" smtClean="0"/>
              <a:t>th</a:t>
            </a:r>
            <a:r>
              <a:rPr lang="en-US" altLang="en-US" sz="2000" smtClean="0"/>
              <a:t> individual on the list</a:t>
            </a:r>
          </a:p>
        </p:txBody>
      </p:sp>
    </p:spTree>
    <p:extLst>
      <p:ext uri="{BB962C8B-B14F-4D97-AF65-F5344CB8AC3E}">
        <p14:creationId xmlns:p14="http://schemas.microsoft.com/office/powerpoint/2010/main" xmlns="" val="12275027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dirty="0" smtClean="0">
                <a:solidFill>
                  <a:srgbClr val="FF0000"/>
                </a:solidFill>
              </a:rPr>
              <a:t>Systematic sampling</a:t>
            </a:r>
            <a:endParaRPr lang="en-MY" altLang="en-US" dirty="0" smtClean="0">
              <a:solidFill>
                <a:srgbClr val="FF0000"/>
              </a:solidFill>
            </a:endParaRPr>
          </a:p>
        </p:txBody>
      </p:sp>
      <p:sp>
        <p:nvSpPr>
          <p:cNvPr id="25603" name="Content Placeholder 2"/>
          <p:cNvSpPr>
            <a:spLocks noGrp="1"/>
          </p:cNvSpPr>
          <p:nvPr>
            <p:ph idx="1"/>
          </p:nvPr>
        </p:nvSpPr>
        <p:spPr>
          <a:xfrm>
            <a:off x="762000" y="2017713"/>
            <a:ext cx="7772400" cy="4114800"/>
          </a:xfrm>
        </p:spPr>
        <p:txBody>
          <a:bodyPr>
            <a:normAutofit lnSpcReduction="10000"/>
          </a:bodyPr>
          <a:lstStyle/>
          <a:p>
            <a:pPr algn="just"/>
            <a:r>
              <a:rPr lang="en-US" altLang="en-US" sz="2000" b="1" u="sng" smtClean="0">
                <a:solidFill>
                  <a:srgbClr val="FF0000"/>
                </a:solidFill>
              </a:rPr>
              <a:t>Example</a:t>
            </a:r>
            <a:r>
              <a:rPr lang="en-US" altLang="en-US" sz="2000" smtClean="0"/>
              <a:t>, to select a sample of 25 dorm rooms in your college dorm, makes a list of all the room numbers in the dorm. For example there are 100 rooms, divide the total number of rooms (100) by the number of rooms you want in the sample (25). The answer is 4. This means that you are going to select every fourth dorm room from the list. First of all, we have to determine the random starting point. This step can be done by picking any point on the table of random numbers, and read across or down until you come to a number between 1 and 4. This is your random starting point. For instance, your random starting point is "3". This means you select dorm room 3 as your first room, and then every fourth room down the list (3, 7, 11, 15, 19, etc.) until you have 25 rooms selected.</a:t>
            </a:r>
            <a:endParaRPr lang="en-MY" altLang="en-US" sz="2000" smtClean="0"/>
          </a:p>
          <a:p>
            <a:pPr algn="just"/>
            <a:endParaRPr lang="en-MY" altLang="en-US" sz="2000" smtClean="0"/>
          </a:p>
        </p:txBody>
      </p:sp>
    </p:spTree>
    <p:extLst>
      <p:ext uri="{BB962C8B-B14F-4D97-AF65-F5344CB8AC3E}">
        <p14:creationId xmlns:p14="http://schemas.microsoft.com/office/powerpoint/2010/main" xmlns="" val="185585187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1143000" y="609600"/>
            <a:ext cx="6240462" cy="846138"/>
          </a:xfrm>
        </p:spPr>
        <p:txBody>
          <a:bodyPr>
            <a:normAutofit/>
          </a:bodyPr>
          <a:lstStyle/>
          <a:p>
            <a:r>
              <a:rPr lang="en-MY" altLang="en-US" sz="4000" dirty="0" smtClean="0">
                <a:solidFill>
                  <a:srgbClr val="FF0000"/>
                </a:solidFill>
              </a:rPr>
              <a:t>SAMPLE SIZE</a:t>
            </a:r>
          </a:p>
        </p:txBody>
      </p:sp>
      <p:sp>
        <p:nvSpPr>
          <p:cNvPr id="26627" name="Content Placeholder 2"/>
          <p:cNvSpPr>
            <a:spLocks noGrp="1"/>
          </p:cNvSpPr>
          <p:nvPr>
            <p:ph idx="1"/>
          </p:nvPr>
        </p:nvSpPr>
        <p:spPr>
          <a:xfrm>
            <a:off x="762000" y="1600200"/>
            <a:ext cx="7772400" cy="4611687"/>
          </a:xfrm>
        </p:spPr>
        <p:txBody>
          <a:bodyPr/>
          <a:lstStyle/>
          <a:p>
            <a:pPr algn="just"/>
            <a:r>
              <a:rPr lang="en-MY" altLang="en-US" sz="2400" dirty="0" smtClean="0">
                <a:latin typeface="Times New Roman" pitchFamily="18" charset="0"/>
                <a:cs typeface="Times New Roman" pitchFamily="18" charset="0"/>
              </a:rPr>
              <a:t>According to Uma Sekaran in Research Method for Business 4th Edition, Roscoe (1975) proposed the rules of thumb for determining sample size where sample size larger than 30 and less than 500 are appropriate for most research, and the minimum size of sample should be 30% of the population.</a:t>
            </a:r>
          </a:p>
          <a:p>
            <a:pPr algn="just"/>
            <a:r>
              <a:rPr lang="en-MY" altLang="en-US" sz="2400" dirty="0" smtClean="0">
                <a:latin typeface="Times New Roman" pitchFamily="18" charset="0"/>
                <a:cs typeface="Times New Roman" pitchFamily="18" charset="0"/>
              </a:rPr>
              <a:t>The size of the sample depends on a number of factors and the researchers have to give the statistically information before they can get an answer. For example, these information like (confidence level, standard deviation, margin of error and population size)  to determine the sample size. </a:t>
            </a:r>
          </a:p>
        </p:txBody>
      </p:sp>
    </p:spTree>
    <p:extLst>
      <p:ext uri="{BB962C8B-B14F-4D97-AF65-F5344CB8AC3E}">
        <p14:creationId xmlns:p14="http://schemas.microsoft.com/office/powerpoint/2010/main" xmlns="" val="3042942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6800" y="1828800"/>
            <a:ext cx="4495800" cy="3949891"/>
          </a:xfrm>
        </p:spPr>
        <p:txBody>
          <a:bodyPr/>
          <a:lstStyle/>
          <a:p>
            <a:pPr marL="109728" indent="0">
              <a:buNone/>
            </a:pPr>
            <a:r>
              <a:rPr lang="en-GB" b="1" dirty="0" smtClean="0">
                <a:latin typeface="Times New Roman" panose="02020603050405020304" pitchFamily="18" charset="0"/>
                <a:cs typeface="Times New Roman" panose="02020603050405020304" pitchFamily="18" charset="0"/>
              </a:rPr>
              <a:t>Non-probability </a:t>
            </a:r>
            <a:r>
              <a:rPr lang="en-GB" b="1" dirty="0">
                <a:latin typeface="Times New Roman" panose="02020603050405020304" pitchFamily="18" charset="0"/>
                <a:cs typeface="Times New Roman" panose="02020603050405020304" pitchFamily="18" charset="0"/>
              </a:rPr>
              <a:t>samples </a:t>
            </a:r>
            <a:endParaRPr lang="ar-SA" b="1" dirty="0" smtClean="0">
              <a:latin typeface="Times New Roman" panose="02020603050405020304" pitchFamily="18" charset="0"/>
              <a:cs typeface="Times New Roman" panose="02020603050405020304" pitchFamily="18" charset="0"/>
            </a:endParaRPr>
          </a:p>
          <a:p>
            <a:pPr marL="109728" indent="0">
              <a:buNone/>
            </a:pPr>
            <a:endParaRPr lang="ar-SA" b="1" dirty="0">
              <a:solidFill>
                <a:schemeClr val="accent2"/>
              </a:solidFill>
              <a:effectLst>
                <a:outerShdw blurRad="38100" dist="38100" dir="2700000" algn="tl">
                  <a:srgbClr val="000000"/>
                </a:outerShdw>
              </a:effectLst>
              <a:latin typeface="Times New Roman" panose="02020603050405020304" pitchFamily="18" charset="0"/>
              <a:cs typeface="Times New Roman" panose="02020603050405020304" pitchFamily="18" charset="0"/>
              <a:sym typeface="Monotype Sorts" pitchFamily="2" charset="2"/>
            </a:endParaRPr>
          </a:p>
          <a:p>
            <a:pPr marL="109728" indent="0">
              <a:buNone/>
            </a:pPr>
            <a:r>
              <a:rPr lang="en-US" b="1" dirty="0" smtClean="0">
                <a:solidFill>
                  <a:schemeClr val="accent2"/>
                </a:solidFill>
                <a:effectLst>
                  <a:outerShdw blurRad="38100" dist="38100" dir="2700000" algn="tl">
                    <a:srgbClr val="000000"/>
                  </a:outerShdw>
                </a:effectLst>
                <a:latin typeface="Arial" charset="0"/>
                <a:sym typeface="Monotype Sorts" pitchFamily="2" charset="2"/>
              </a:rPr>
              <a:t>(</a:t>
            </a:r>
            <a:r>
              <a:rPr lang="en-US" b="1" dirty="0">
                <a:solidFill>
                  <a:schemeClr val="accent2"/>
                </a:solidFill>
                <a:effectLst>
                  <a:outerShdw blurRad="38100" dist="38100" dir="2700000" algn="tl">
                    <a:srgbClr val="000000"/>
                  </a:outerShdw>
                </a:effectLst>
                <a:latin typeface="Arial" charset="0"/>
                <a:sym typeface="Monotype Sorts" pitchFamily="2" charset="2"/>
              </a:rPr>
              <a:t>Ra</a:t>
            </a:r>
            <a:r>
              <a:rPr lang="en-US" altLang="en-US" b="1" dirty="0">
                <a:solidFill>
                  <a:schemeClr val="accent2"/>
                </a:solidFill>
                <a:effectLst>
                  <a:outerShdw blurRad="38100" dist="38100" dir="2700000" algn="tl">
                    <a:srgbClr val="000000"/>
                  </a:outerShdw>
                </a:effectLst>
                <a:latin typeface="Arial" charset="0"/>
                <a:sym typeface="Monotype Sorts" pitchFamily="2" charset="2"/>
              </a:rPr>
              <a:t>ndom)</a:t>
            </a:r>
            <a:r>
              <a:rPr lang="en-US" altLang="en-US" b="1" dirty="0">
                <a:latin typeface="Arial" charset="0"/>
                <a:sym typeface="Monotype Sorts" pitchFamily="2" charset="2"/>
              </a:rPr>
              <a:t>: </a:t>
            </a:r>
            <a:r>
              <a:rPr lang="en-US" altLang="en-US" dirty="0">
                <a:latin typeface="Times New Roman" panose="02020603050405020304" pitchFamily="18" charset="0"/>
                <a:cs typeface="Times New Roman" panose="02020603050405020304" pitchFamily="18" charset="0"/>
                <a:sym typeface="Monotype Sorts" pitchFamily="2" charset="2"/>
              </a:rPr>
              <a:t>allows a procedure governed by chance to select the sample; controls for sampling bias.</a:t>
            </a:r>
          </a:p>
          <a:p>
            <a:endParaRPr lang="en-SG" dirty="0"/>
          </a:p>
        </p:txBody>
      </p:sp>
      <p:sp>
        <p:nvSpPr>
          <p:cNvPr id="3" name="Title 2"/>
          <p:cNvSpPr>
            <a:spLocks noGrp="1"/>
          </p:cNvSpPr>
          <p:nvPr>
            <p:ph type="title"/>
          </p:nvPr>
        </p:nvSpPr>
        <p:spPr/>
        <p:txBody>
          <a:bodyPr>
            <a:normAutofit fontScale="90000"/>
          </a:bodyPr>
          <a:lstStyle/>
          <a:p>
            <a:pPr algn="ctr"/>
            <a:r>
              <a:rPr lang="en-SG" i="1" dirty="0">
                <a:solidFill>
                  <a:srgbClr val="FF0000"/>
                </a:solidFill>
                <a:latin typeface="Times New Roman" panose="02020603050405020304" pitchFamily="18" charset="0"/>
                <a:cs typeface="Times New Roman" panose="02020603050405020304" pitchFamily="18" charset="0"/>
              </a:rPr>
              <a:t>Types of sampling in quantitative researches </a:t>
            </a:r>
            <a:endParaRPr lang="en-SG"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165558" y="4038600"/>
            <a:ext cx="3826042" cy="2743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73984516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5938" name="Rectangle 2"/>
          <p:cNvSpPr>
            <a:spLocks noGrp="1" noChangeArrowheads="1"/>
          </p:cNvSpPr>
          <p:nvPr>
            <p:ph type="title"/>
          </p:nvPr>
        </p:nvSpPr>
        <p:spPr>
          <a:xfrm>
            <a:off x="685800" y="609600"/>
            <a:ext cx="8077200" cy="1143000"/>
          </a:xfrm>
        </p:spPr>
        <p:txBody>
          <a:bodyPr>
            <a:normAutofit fontScale="90000"/>
          </a:bodyPr>
          <a:lstStyle/>
          <a:p>
            <a:pPr>
              <a:defRPr/>
            </a:pPr>
            <a:r>
              <a:rPr lang="en-US" altLang="en-US" sz="4000" dirty="0" smtClean="0">
                <a:solidFill>
                  <a:srgbClr val="FF0000"/>
                </a:solidFill>
              </a:rPr>
              <a:t>Nonrandom sampling methods...</a:t>
            </a:r>
          </a:p>
        </p:txBody>
      </p:sp>
      <p:sp>
        <p:nvSpPr>
          <p:cNvPr id="295939" name="Text Box 3"/>
          <p:cNvSpPr txBox="1">
            <a:spLocks noChangeArrowheads="1"/>
          </p:cNvSpPr>
          <p:nvPr/>
        </p:nvSpPr>
        <p:spPr bwMode="auto">
          <a:xfrm>
            <a:off x="684727" y="3464307"/>
            <a:ext cx="8077200" cy="5794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lvl1pPr marL="342900" indent="-342900" algn="l">
              <a:spcBef>
                <a:spcPct val="20000"/>
              </a:spcBef>
              <a:buClr>
                <a:schemeClr val="accent2"/>
              </a:buClr>
              <a:buSzPct val="80000"/>
              <a:buFont typeface="Wingdings" pitchFamily="2" charset="2"/>
              <a:buChar char="l"/>
              <a:defRPr kumimoji="1" sz="3200" b="1">
                <a:solidFill>
                  <a:schemeClr val="tx1"/>
                </a:solidFill>
                <a:latin typeface="Arial" charset="0"/>
              </a:defRPr>
            </a:lvl1pPr>
            <a:lvl2pPr marL="742950" indent="-285750" algn="l">
              <a:spcBef>
                <a:spcPct val="20000"/>
              </a:spcBef>
              <a:buChar char="–"/>
              <a:defRPr kumimoji="1" sz="2800" b="1">
                <a:solidFill>
                  <a:schemeClr val="tx1"/>
                </a:solidFill>
                <a:latin typeface="Arial" charset="0"/>
              </a:defRPr>
            </a:lvl2pPr>
            <a:lvl3pPr marL="1143000" indent="-228600" algn="l">
              <a:spcBef>
                <a:spcPct val="20000"/>
              </a:spcBef>
              <a:buClr>
                <a:schemeClr val="accent2"/>
              </a:buClr>
              <a:buChar char="•"/>
              <a:defRPr kumimoji="1" sz="2400" b="1">
                <a:solidFill>
                  <a:schemeClr val="tx1"/>
                </a:solidFill>
                <a:latin typeface="Arial" charset="0"/>
              </a:defRPr>
            </a:lvl3pPr>
            <a:lvl4pPr marL="1600200" indent="-228600" algn="l">
              <a:spcBef>
                <a:spcPct val="20000"/>
              </a:spcBef>
              <a:buChar char="–"/>
              <a:defRPr kumimoji="1" sz="2000" b="1">
                <a:solidFill>
                  <a:schemeClr val="tx1"/>
                </a:solidFill>
                <a:latin typeface="Arial" charset="0"/>
              </a:defRPr>
            </a:lvl4pPr>
            <a:lvl5pPr marL="2057400" indent="-228600" algn="l">
              <a:spcBef>
                <a:spcPct val="20000"/>
              </a:spcBef>
              <a:buClr>
                <a:schemeClr val="accent2"/>
              </a:buClr>
              <a:buChar char="•"/>
              <a:defRPr kumimoji="1" sz="2000" b="1">
                <a:solidFill>
                  <a:schemeClr val="tx1"/>
                </a:solidFill>
                <a:latin typeface="Arial"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charset="0"/>
              </a:defRPr>
            </a:lvl9pPr>
          </a:lstStyle>
          <a:p>
            <a:pPr>
              <a:spcBef>
                <a:spcPct val="50000"/>
              </a:spcBef>
              <a:buClrTx/>
              <a:buSzTx/>
              <a:buFontTx/>
              <a:buNone/>
            </a:pPr>
            <a:r>
              <a:rPr lang="en-US" altLang="en-US" b="0" dirty="0">
                <a:solidFill>
                  <a:schemeClr val="accent1"/>
                </a:solidFill>
                <a:latin typeface="Times New Roman" panose="02020603050405020304" pitchFamily="18" charset="0"/>
                <a:cs typeface="Times New Roman" panose="02020603050405020304" pitchFamily="18" charset="0"/>
                <a:sym typeface="Monotype Sorts" pitchFamily="2" charset="2"/>
              </a:rPr>
              <a:t>2.</a:t>
            </a:r>
            <a:r>
              <a:rPr lang="en-US" altLang="en-US" b="0" dirty="0">
                <a:latin typeface="Times New Roman" panose="02020603050405020304" pitchFamily="18" charset="0"/>
                <a:cs typeface="Times New Roman" panose="02020603050405020304" pitchFamily="18" charset="0"/>
                <a:sym typeface="Monotype Sorts" pitchFamily="2" charset="2"/>
              </a:rPr>
              <a:t> </a:t>
            </a:r>
            <a:r>
              <a:rPr lang="en-US" altLang="en-US" b="0" dirty="0">
                <a:latin typeface="Times New Roman" panose="02020603050405020304" pitchFamily="18" charset="0"/>
                <a:cs typeface="Times New Roman" panose="02020603050405020304" pitchFamily="18" charset="0"/>
              </a:rPr>
              <a:t>Purposive sampling</a:t>
            </a:r>
          </a:p>
        </p:txBody>
      </p:sp>
      <p:sp>
        <p:nvSpPr>
          <p:cNvPr id="295940" name="Text Box 4"/>
          <p:cNvSpPr txBox="1">
            <a:spLocks noChangeArrowheads="1"/>
          </p:cNvSpPr>
          <p:nvPr/>
        </p:nvSpPr>
        <p:spPr bwMode="auto">
          <a:xfrm>
            <a:off x="685800" y="4724400"/>
            <a:ext cx="8077200"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pPr algn="l">
              <a:spcBef>
                <a:spcPct val="50000"/>
              </a:spcBef>
              <a:defRPr/>
            </a:pPr>
            <a:r>
              <a:rPr lang="en-US" altLang="en-US" sz="3200" dirty="0">
                <a:solidFill>
                  <a:schemeClr val="accent1"/>
                </a:solidFill>
                <a:latin typeface="Times New Roman" panose="02020603050405020304" pitchFamily="18" charset="0"/>
                <a:cs typeface="Times New Roman" panose="02020603050405020304" pitchFamily="18" charset="0"/>
                <a:sym typeface="Monotype Sorts" pitchFamily="2" charset="2"/>
              </a:rPr>
              <a:t>3.</a:t>
            </a:r>
            <a:r>
              <a:rPr lang="en-US" altLang="en-US" sz="3200" dirty="0">
                <a:latin typeface="Times New Roman" panose="02020603050405020304" pitchFamily="18" charset="0"/>
                <a:cs typeface="Times New Roman" panose="02020603050405020304" pitchFamily="18" charset="0"/>
                <a:sym typeface="Monotype Sorts" pitchFamily="2" charset="2"/>
              </a:rPr>
              <a:t> </a:t>
            </a:r>
            <a:r>
              <a:rPr lang="en-US" altLang="en-US" sz="3200" dirty="0">
                <a:latin typeface="Times New Roman" panose="02020603050405020304" pitchFamily="18" charset="0"/>
                <a:cs typeface="Times New Roman" panose="02020603050405020304" pitchFamily="18" charset="0"/>
              </a:rPr>
              <a:t>Quota sampling</a:t>
            </a:r>
            <a:endParaRPr lang="en-US" altLang="en-US" sz="3200" dirty="0">
              <a:solidFill>
                <a:schemeClr val="accent2"/>
              </a:solidFill>
              <a:effectLst>
                <a:outerShdw blurRad="38100" dist="38100" dir="2700000" algn="tl">
                  <a:srgbClr val="000000"/>
                </a:outerShdw>
              </a:effectLst>
              <a:latin typeface="Times New Roman" panose="02020603050405020304" pitchFamily="18" charset="0"/>
              <a:cs typeface="Times New Roman" panose="02020603050405020304" pitchFamily="18" charset="0"/>
            </a:endParaRPr>
          </a:p>
        </p:txBody>
      </p:sp>
      <p:sp>
        <p:nvSpPr>
          <p:cNvPr id="295942" name="Text Box 6"/>
          <p:cNvSpPr txBox="1">
            <a:spLocks noChangeArrowheads="1"/>
          </p:cNvSpPr>
          <p:nvPr/>
        </p:nvSpPr>
        <p:spPr bwMode="auto">
          <a:xfrm>
            <a:off x="684727" y="1996281"/>
            <a:ext cx="8077200"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lvl1pPr marL="342900" indent="-342900" algn="l">
              <a:spcBef>
                <a:spcPct val="20000"/>
              </a:spcBef>
              <a:buClr>
                <a:schemeClr val="accent2"/>
              </a:buClr>
              <a:buSzPct val="80000"/>
              <a:buFont typeface="Wingdings" pitchFamily="2" charset="2"/>
              <a:buChar char="l"/>
              <a:defRPr kumimoji="1" sz="3200" b="1">
                <a:solidFill>
                  <a:schemeClr val="tx1"/>
                </a:solidFill>
                <a:latin typeface="Arial" charset="0"/>
              </a:defRPr>
            </a:lvl1pPr>
            <a:lvl2pPr marL="742950" indent="-285750" algn="l">
              <a:spcBef>
                <a:spcPct val="20000"/>
              </a:spcBef>
              <a:buChar char="–"/>
              <a:defRPr kumimoji="1" sz="2800" b="1">
                <a:solidFill>
                  <a:schemeClr val="tx1"/>
                </a:solidFill>
                <a:latin typeface="Arial" charset="0"/>
              </a:defRPr>
            </a:lvl2pPr>
            <a:lvl3pPr marL="1143000" indent="-228600" algn="l">
              <a:spcBef>
                <a:spcPct val="20000"/>
              </a:spcBef>
              <a:buClr>
                <a:schemeClr val="accent2"/>
              </a:buClr>
              <a:buChar char="•"/>
              <a:defRPr kumimoji="1" sz="2400" b="1">
                <a:solidFill>
                  <a:schemeClr val="tx1"/>
                </a:solidFill>
                <a:latin typeface="Arial" charset="0"/>
              </a:defRPr>
            </a:lvl3pPr>
            <a:lvl4pPr marL="1600200" indent="-228600" algn="l">
              <a:spcBef>
                <a:spcPct val="20000"/>
              </a:spcBef>
              <a:buChar char="–"/>
              <a:defRPr kumimoji="1" sz="2000" b="1">
                <a:solidFill>
                  <a:schemeClr val="tx1"/>
                </a:solidFill>
                <a:latin typeface="Arial" charset="0"/>
              </a:defRPr>
            </a:lvl4pPr>
            <a:lvl5pPr marL="2057400" indent="-228600" algn="l">
              <a:spcBef>
                <a:spcPct val="20000"/>
              </a:spcBef>
              <a:buClr>
                <a:schemeClr val="accent2"/>
              </a:buClr>
              <a:buChar char="•"/>
              <a:defRPr kumimoji="1" sz="2000" b="1">
                <a:solidFill>
                  <a:schemeClr val="tx1"/>
                </a:solidFill>
                <a:latin typeface="Arial"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charset="0"/>
              </a:defRPr>
            </a:lvl9pPr>
          </a:lstStyle>
          <a:p>
            <a:pPr>
              <a:spcBef>
                <a:spcPct val="50000"/>
              </a:spcBef>
              <a:buClrTx/>
              <a:buSzTx/>
              <a:buFontTx/>
              <a:buNone/>
            </a:pPr>
            <a:r>
              <a:rPr lang="en-US" altLang="en-US" dirty="0">
                <a:solidFill>
                  <a:schemeClr val="accent1"/>
                </a:solidFill>
                <a:sym typeface="Monotype Sorts" pitchFamily="2" charset="2"/>
              </a:rPr>
              <a:t>1.</a:t>
            </a:r>
            <a:r>
              <a:rPr lang="en-US" altLang="en-US" dirty="0">
                <a:sym typeface="Monotype Sorts" pitchFamily="2" charset="2"/>
              </a:rPr>
              <a:t> </a:t>
            </a:r>
            <a:r>
              <a:rPr lang="en-US" altLang="en-US" b="0" dirty="0">
                <a:latin typeface="Times New Roman" panose="02020603050405020304" pitchFamily="18" charset="0"/>
                <a:cs typeface="Times New Roman" panose="02020603050405020304" pitchFamily="18" charset="0"/>
                <a:sym typeface="Monotype Sorts" pitchFamily="2" charset="2"/>
              </a:rPr>
              <a:t>Convenience sampling</a:t>
            </a:r>
            <a:endParaRPr lang="en-US" altLang="en-US" b="0" dirty="0">
              <a:latin typeface="Times New Roman" panose="02020603050405020304" pitchFamily="18" charset="0"/>
              <a:cs typeface="Times New Roman" panose="02020603050405020304" pitchFamily="18" charset="0"/>
            </a:endParaRPr>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715000" y="4267200"/>
            <a:ext cx="3254799" cy="24398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9106471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95938"/>
                                        </p:tgtEl>
                                        <p:attrNameLst>
                                          <p:attrName>style.visibility</p:attrName>
                                        </p:attrNameLst>
                                      </p:cBhvr>
                                      <p:to>
                                        <p:strVal val="visible"/>
                                      </p:to>
                                    </p:set>
                                  </p:childTnLst>
                                </p:cTn>
                              </p:par>
                            </p:childTnLst>
                          </p:cTn>
                        </p:par>
                        <p:par>
                          <p:cTn id="7" fill="hold" nodeType="afterGroup">
                            <p:stCondLst>
                              <p:cond delay="500"/>
                            </p:stCondLst>
                            <p:childTnLst>
                              <p:par>
                                <p:cTn id="8" presetID="2" presetClass="entr" presetSubtype="8" fill="hold" grpId="0" nodeType="afterEffect">
                                  <p:stCondLst>
                                    <p:cond delay="1500"/>
                                  </p:stCondLst>
                                  <p:childTnLst>
                                    <p:set>
                                      <p:cBhvr>
                                        <p:cTn id="9" dur="1" fill="hold">
                                          <p:stCondLst>
                                            <p:cond delay="0"/>
                                          </p:stCondLst>
                                        </p:cTn>
                                        <p:tgtEl>
                                          <p:spTgt spid="295942"/>
                                        </p:tgtEl>
                                        <p:attrNameLst>
                                          <p:attrName>style.visibility</p:attrName>
                                        </p:attrNameLst>
                                      </p:cBhvr>
                                      <p:to>
                                        <p:strVal val="visible"/>
                                      </p:to>
                                    </p:set>
                                    <p:anim calcmode="lin" valueType="num">
                                      <p:cBhvr additive="base">
                                        <p:cTn id="10" dur="500" fill="hold"/>
                                        <p:tgtEl>
                                          <p:spTgt spid="295942"/>
                                        </p:tgtEl>
                                        <p:attrNameLst>
                                          <p:attrName>ppt_x</p:attrName>
                                        </p:attrNameLst>
                                      </p:cBhvr>
                                      <p:tavLst>
                                        <p:tav tm="0">
                                          <p:val>
                                            <p:strVal val="0-#ppt_w/2"/>
                                          </p:val>
                                        </p:tav>
                                        <p:tav tm="100000">
                                          <p:val>
                                            <p:strVal val="#ppt_x"/>
                                          </p:val>
                                        </p:tav>
                                      </p:tavLst>
                                    </p:anim>
                                    <p:anim calcmode="lin" valueType="num">
                                      <p:cBhvr additive="base">
                                        <p:cTn id="11" dur="500" fill="hold"/>
                                        <p:tgtEl>
                                          <p:spTgt spid="295942"/>
                                        </p:tgtEl>
                                        <p:attrNameLst>
                                          <p:attrName>ppt_y</p:attrName>
                                        </p:attrNameLst>
                                      </p:cBhvr>
                                      <p:tavLst>
                                        <p:tav tm="0">
                                          <p:val>
                                            <p:strVal val="#ppt_y"/>
                                          </p:val>
                                        </p:tav>
                                        <p:tav tm="100000">
                                          <p:val>
                                            <p:strVal val="#ppt_y"/>
                                          </p:val>
                                        </p:tav>
                                      </p:tavLst>
                                    </p:anim>
                                  </p:childTnLst>
                                </p:cTn>
                              </p:par>
                            </p:childTnLst>
                          </p:cTn>
                        </p:par>
                        <p:par>
                          <p:cTn id="12" fill="hold" nodeType="afterGroup">
                            <p:stCondLst>
                              <p:cond delay="2500"/>
                            </p:stCondLst>
                            <p:childTnLst>
                              <p:par>
                                <p:cTn id="13" presetID="2" presetClass="entr" presetSubtype="8" fill="hold" grpId="0" nodeType="afterEffect">
                                  <p:stCondLst>
                                    <p:cond delay="1000"/>
                                  </p:stCondLst>
                                  <p:childTnLst>
                                    <p:set>
                                      <p:cBhvr>
                                        <p:cTn id="14" dur="1" fill="hold">
                                          <p:stCondLst>
                                            <p:cond delay="0"/>
                                          </p:stCondLst>
                                        </p:cTn>
                                        <p:tgtEl>
                                          <p:spTgt spid="295939"/>
                                        </p:tgtEl>
                                        <p:attrNameLst>
                                          <p:attrName>style.visibility</p:attrName>
                                        </p:attrNameLst>
                                      </p:cBhvr>
                                      <p:to>
                                        <p:strVal val="visible"/>
                                      </p:to>
                                    </p:set>
                                    <p:anim calcmode="lin" valueType="num">
                                      <p:cBhvr additive="base">
                                        <p:cTn id="15" dur="500" fill="hold"/>
                                        <p:tgtEl>
                                          <p:spTgt spid="295939"/>
                                        </p:tgtEl>
                                        <p:attrNameLst>
                                          <p:attrName>ppt_x</p:attrName>
                                        </p:attrNameLst>
                                      </p:cBhvr>
                                      <p:tavLst>
                                        <p:tav tm="0">
                                          <p:val>
                                            <p:strVal val="0-#ppt_w/2"/>
                                          </p:val>
                                        </p:tav>
                                        <p:tav tm="100000">
                                          <p:val>
                                            <p:strVal val="#ppt_x"/>
                                          </p:val>
                                        </p:tav>
                                      </p:tavLst>
                                    </p:anim>
                                    <p:anim calcmode="lin" valueType="num">
                                      <p:cBhvr additive="base">
                                        <p:cTn id="16" dur="500" fill="hold"/>
                                        <p:tgtEl>
                                          <p:spTgt spid="295939"/>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4000"/>
                            </p:stCondLst>
                            <p:childTnLst>
                              <p:par>
                                <p:cTn id="18" presetID="2" presetClass="entr" presetSubtype="8" fill="hold" grpId="0" nodeType="afterEffect">
                                  <p:stCondLst>
                                    <p:cond delay="1000"/>
                                  </p:stCondLst>
                                  <p:childTnLst>
                                    <p:set>
                                      <p:cBhvr>
                                        <p:cTn id="19" dur="1" fill="hold">
                                          <p:stCondLst>
                                            <p:cond delay="0"/>
                                          </p:stCondLst>
                                        </p:cTn>
                                        <p:tgtEl>
                                          <p:spTgt spid="295940"/>
                                        </p:tgtEl>
                                        <p:attrNameLst>
                                          <p:attrName>style.visibility</p:attrName>
                                        </p:attrNameLst>
                                      </p:cBhvr>
                                      <p:to>
                                        <p:strVal val="visible"/>
                                      </p:to>
                                    </p:set>
                                    <p:anim calcmode="lin" valueType="num">
                                      <p:cBhvr additive="base">
                                        <p:cTn id="20" dur="500" fill="hold"/>
                                        <p:tgtEl>
                                          <p:spTgt spid="295940"/>
                                        </p:tgtEl>
                                        <p:attrNameLst>
                                          <p:attrName>ppt_x</p:attrName>
                                        </p:attrNameLst>
                                      </p:cBhvr>
                                      <p:tavLst>
                                        <p:tav tm="0">
                                          <p:val>
                                            <p:strVal val="0-#ppt_w/2"/>
                                          </p:val>
                                        </p:tav>
                                        <p:tav tm="100000">
                                          <p:val>
                                            <p:strVal val="#ppt_x"/>
                                          </p:val>
                                        </p:tav>
                                      </p:tavLst>
                                    </p:anim>
                                    <p:anim calcmode="lin" valueType="num">
                                      <p:cBhvr additive="base">
                                        <p:cTn id="21" dur="500" fill="hold"/>
                                        <p:tgtEl>
                                          <p:spTgt spid="2959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5938" grpId="0" autoUpdateAnimBg="0"/>
      <p:bldP spid="295939" grpId="0" autoUpdateAnimBg="0"/>
      <p:bldP spid="295940" grpId="0" autoUpdateAnimBg="0"/>
      <p:bldP spid="295942" grpId="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6594" name="Text Box 2"/>
          <p:cNvSpPr txBox="1">
            <a:spLocks noChangeArrowheads="1"/>
          </p:cNvSpPr>
          <p:nvPr/>
        </p:nvSpPr>
        <p:spPr bwMode="auto">
          <a:xfrm>
            <a:off x="471487" y="407811"/>
            <a:ext cx="7772400" cy="18158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lvl1pPr marL="457200" indent="-457200" algn="l">
              <a:defRPr kumimoji="1" sz="2400">
                <a:solidFill>
                  <a:schemeClr val="tx1"/>
                </a:solidFill>
                <a:latin typeface="Times New Roman" pitchFamily="18" charset="0"/>
              </a:defRPr>
            </a:lvl1pPr>
            <a:lvl2pPr marL="571500" algn="l">
              <a:defRPr kumimoji="1" sz="2400">
                <a:solidFill>
                  <a:schemeClr val="tx1"/>
                </a:solidFill>
                <a:latin typeface="Times New Roman" pitchFamily="18" charset="0"/>
              </a:defRPr>
            </a:lvl2pPr>
            <a:lvl3pPr algn="l">
              <a:defRPr kumimoji="1" sz="2400">
                <a:solidFill>
                  <a:schemeClr val="tx1"/>
                </a:solidFill>
                <a:latin typeface="Times New Roman" pitchFamily="18" charset="0"/>
              </a:defRPr>
            </a:lvl3pPr>
            <a:lvl4pPr algn="l">
              <a:defRPr kumimoji="1" sz="2400">
                <a:solidFill>
                  <a:schemeClr val="tx1"/>
                </a:solidFill>
                <a:latin typeface="Times New Roman" pitchFamily="18" charset="0"/>
              </a:defRPr>
            </a:lvl4pPr>
            <a:lvl5pPr algn="l">
              <a:defRPr kumimoji="1" sz="2400">
                <a:solidFill>
                  <a:schemeClr val="tx1"/>
                </a:solidFill>
                <a:latin typeface="Times New Roman" pitchFamily="18" charset="0"/>
              </a:defRPr>
            </a:lvl5pPr>
            <a:lvl6pPr eaLnBrk="0" fontAlgn="base" hangingPunct="0">
              <a:spcBef>
                <a:spcPct val="0"/>
              </a:spcBef>
              <a:spcAft>
                <a:spcPct val="0"/>
              </a:spcAft>
              <a:defRPr kumimoji="1" sz="2400">
                <a:solidFill>
                  <a:schemeClr val="tx1"/>
                </a:solidFill>
                <a:latin typeface="Times New Roman" pitchFamily="18" charset="0"/>
              </a:defRPr>
            </a:lvl6pPr>
            <a:lvl7pPr eaLnBrk="0" fontAlgn="base" hangingPunct="0">
              <a:spcBef>
                <a:spcPct val="0"/>
              </a:spcBef>
              <a:spcAft>
                <a:spcPct val="0"/>
              </a:spcAft>
              <a:defRPr kumimoji="1" sz="2400">
                <a:solidFill>
                  <a:schemeClr val="tx1"/>
                </a:solidFill>
                <a:latin typeface="Times New Roman" pitchFamily="18" charset="0"/>
              </a:defRPr>
            </a:lvl7pPr>
            <a:lvl8pPr eaLnBrk="0" fontAlgn="base" hangingPunct="0">
              <a:spcBef>
                <a:spcPct val="0"/>
              </a:spcBef>
              <a:spcAft>
                <a:spcPct val="0"/>
              </a:spcAft>
              <a:defRPr kumimoji="1" sz="2400">
                <a:solidFill>
                  <a:schemeClr val="tx1"/>
                </a:solidFill>
                <a:latin typeface="Times New Roman" pitchFamily="18" charset="0"/>
              </a:defRPr>
            </a:lvl8pPr>
            <a:lvl9pPr eaLnBrk="0" fontAlgn="base" hangingPunct="0">
              <a:spcBef>
                <a:spcPct val="0"/>
              </a:spcBef>
              <a:spcAft>
                <a:spcPct val="0"/>
              </a:spcAft>
              <a:defRPr kumimoji="1" sz="2400">
                <a:solidFill>
                  <a:schemeClr val="tx1"/>
                </a:solidFill>
                <a:latin typeface="Times New Roman" pitchFamily="18" charset="0"/>
              </a:defRPr>
            </a:lvl9pPr>
          </a:lstStyle>
          <a:p>
            <a:pPr marL="514350" indent="-514350">
              <a:spcBef>
                <a:spcPct val="50000"/>
              </a:spcBef>
              <a:buAutoNum type="arabicPeriod"/>
              <a:defRPr/>
            </a:pPr>
            <a:r>
              <a:rPr lang="en-US" altLang="en-US" sz="3200" b="1" dirty="0" smtClean="0">
                <a:solidFill>
                  <a:schemeClr val="accent2"/>
                </a:solidFill>
                <a:effectLst>
                  <a:outerShdw blurRad="38100" dist="38100" dir="2700000" algn="tl">
                    <a:srgbClr val="000000"/>
                  </a:outerShdw>
                </a:effectLst>
                <a:latin typeface="Arial" charset="0"/>
                <a:sym typeface="Monotype Sorts" pitchFamily="2" charset="2"/>
              </a:rPr>
              <a:t>Convenience sampling</a:t>
            </a:r>
            <a:r>
              <a:rPr lang="en-US" altLang="en-US" sz="3200" b="1" dirty="0" smtClean="0">
                <a:latin typeface="Arial" charset="0"/>
                <a:sym typeface="Monotype Sorts" pitchFamily="2" charset="2"/>
              </a:rPr>
              <a:t>:</a:t>
            </a:r>
          </a:p>
          <a:p>
            <a:pPr marL="0" indent="0">
              <a:spcBef>
                <a:spcPct val="50000"/>
              </a:spcBef>
              <a:defRPr/>
            </a:pPr>
            <a:r>
              <a:rPr lang="en-US" altLang="en-US" sz="3200" b="1" dirty="0" smtClean="0">
                <a:latin typeface="Arial" charset="0"/>
                <a:sym typeface="Monotype Sorts" pitchFamily="2" charset="2"/>
              </a:rPr>
              <a:t> </a:t>
            </a:r>
            <a:r>
              <a:rPr lang="en-US" altLang="en-US" sz="3200" dirty="0" smtClean="0">
                <a:cs typeface="Times New Roman" panose="02020603050405020304" pitchFamily="18" charset="0"/>
                <a:sym typeface="Monotype Sorts" pitchFamily="2" charset="2"/>
              </a:rPr>
              <a:t>the process of including whoever happens to be available at the time</a:t>
            </a:r>
            <a:endParaRPr lang="en-US" altLang="en-US" sz="3200" dirty="0" smtClean="0">
              <a:cs typeface="Times New Roman" panose="02020603050405020304" pitchFamily="18" charset="0"/>
            </a:endParaRPr>
          </a:p>
        </p:txBody>
      </p:sp>
      <p:sp>
        <p:nvSpPr>
          <p:cNvPr id="366595" name="Text Box 3"/>
          <p:cNvSpPr txBox="1">
            <a:spLocks noChangeArrowheads="1"/>
          </p:cNvSpPr>
          <p:nvPr/>
        </p:nvSpPr>
        <p:spPr bwMode="auto">
          <a:xfrm>
            <a:off x="381000" y="2133600"/>
            <a:ext cx="7177087" cy="10772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400050" indent="-400050" algn="l">
              <a:spcBef>
                <a:spcPct val="20000"/>
              </a:spcBef>
              <a:buClr>
                <a:schemeClr val="accent2"/>
              </a:buClr>
              <a:buSzPct val="80000"/>
              <a:buFont typeface="Wingdings" pitchFamily="2" charset="2"/>
              <a:buChar char="l"/>
              <a:defRPr kumimoji="1" sz="3200" b="1">
                <a:solidFill>
                  <a:schemeClr val="tx1"/>
                </a:solidFill>
                <a:latin typeface="Arial" charset="0"/>
              </a:defRPr>
            </a:lvl1pPr>
            <a:lvl2pPr marL="514350" indent="-285750" algn="l">
              <a:spcBef>
                <a:spcPct val="20000"/>
              </a:spcBef>
              <a:buChar char="–"/>
              <a:defRPr kumimoji="1" sz="2800" b="1">
                <a:solidFill>
                  <a:schemeClr val="tx1"/>
                </a:solidFill>
                <a:latin typeface="Arial" charset="0"/>
              </a:defRPr>
            </a:lvl2pPr>
            <a:lvl3pPr marL="1143000" indent="-228600" algn="l">
              <a:spcBef>
                <a:spcPct val="20000"/>
              </a:spcBef>
              <a:buClr>
                <a:schemeClr val="accent2"/>
              </a:buClr>
              <a:buChar char="•"/>
              <a:defRPr kumimoji="1" sz="2400" b="1">
                <a:solidFill>
                  <a:schemeClr val="tx1"/>
                </a:solidFill>
                <a:latin typeface="Arial" charset="0"/>
              </a:defRPr>
            </a:lvl3pPr>
            <a:lvl4pPr marL="1600200" indent="-228600" algn="l">
              <a:spcBef>
                <a:spcPct val="20000"/>
              </a:spcBef>
              <a:buChar char="–"/>
              <a:defRPr kumimoji="1" sz="2000" b="1">
                <a:solidFill>
                  <a:schemeClr val="tx1"/>
                </a:solidFill>
                <a:latin typeface="Arial" charset="0"/>
              </a:defRPr>
            </a:lvl4pPr>
            <a:lvl5pPr marL="2057400" indent="-228600" algn="l">
              <a:spcBef>
                <a:spcPct val="20000"/>
              </a:spcBef>
              <a:buClr>
                <a:schemeClr val="accent2"/>
              </a:buClr>
              <a:buChar char="•"/>
              <a:defRPr kumimoji="1" sz="2000" b="1">
                <a:solidFill>
                  <a:schemeClr val="tx1"/>
                </a:solidFill>
                <a:latin typeface="Arial"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charset="0"/>
              </a:defRPr>
            </a:lvl9pPr>
          </a:lstStyle>
          <a:p>
            <a:pPr>
              <a:spcBef>
                <a:spcPct val="50000"/>
              </a:spcBef>
              <a:buClrTx/>
              <a:buSzTx/>
              <a:buFontTx/>
              <a:buNone/>
            </a:pPr>
            <a:r>
              <a:rPr lang="en-US" altLang="en-US" b="0" dirty="0">
                <a:latin typeface="Times New Roman" panose="02020603050405020304" pitchFamily="18" charset="0"/>
                <a:cs typeface="Times New Roman" panose="02020603050405020304" pitchFamily="18" charset="0"/>
              </a:rPr>
              <a:t>…called “accidental” or “haphazard” sampling</a:t>
            </a:r>
          </a:p>
        </p:txBody>
      </p:sp>
      <p:pic>
        <p:nvPicPr>
          <p:cNvPr id="4" name="Picture 13" descr="http://rchsbowman.files.wordpress.com/2009/08/081609_2352_7.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76400" y="3429000"/>
            <a:ext cx="5362575" cy="281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6653487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66594"/>
                                        </p:tgtEl>
                                        <p:attrNameLst>
                                          <p:attrName>style.visibility</p:attrName>
                                        </p:attrNameLst>
                                      </p:cBhvr>
                                      <p:to>
                                        <p:strVal val="visible"/>
                                      </p:to>
                                    </p:set>
                                    <p:anim calcmode="lin" valueType="num">
                                      <p:cBhvr additive="base">
                                        <p:cTn id="7" dur="500" fill="hold"/>
                                        <p:tgtEl>
                                          <p:spTgt spid="366594"/>
                                        </p:tgtEl>
                                        <p:attrNameLst>
                                          <p:attrName>ppt_x</p:attrName>
                                        </p:attrNameLst>
                                      </p:cBhvr>
                                      <p:tavLst>
                                        <p:tav tm="0">
                                          <p:val>
                                            <p:strVal val="0-#ppt_w/2"/>
                                          </p:val>
                                        </p:tav>
                                        <p:tav tm="100000">
                                          <p:val>
                                            <p:strVal val="#ppt_x"/>
                                          </p:val>
                                        </p:tav>
                                      </p:tavLst>
                                    </p:anim>
                                    <p:anim calcmode="lin" valueType="num">
                                      <p:cBhvr additive="base">
                                        <p:cTn id="8" dur="500" fill="hold"/>
                                        <p:tgtEl>
                                          <p:spTgt spid="36659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2000"/>
                                  </p:stCondLst>
                                  <p:childTnLst>
                                    <p:set>
                                      <p:cBhvr>
                                        <p:cTn id="12" dur="1" fill="hold">
                                          <p:stCondLst>
                                            <p:cond delay="0"/>
                                          </p:stCondLst>
                                        </p:cTn>
                                        <p:tgtEl>
                                          <p:spTgt spid="366595"/>
                                        </p:tgtEl>
                                        <p:attrNameLst>
                                          <p:attrName>style.visibility</p:attrName>
                                        </p:attrNameLst>
                                      </p:cBhvr>
                                      <p:to>
                                        <p:strVal val="visible"/>
                                      </p:to>
                                    </p:set>
                                    <p:anim calcmode="lin" valueType="num">
                                      <p:cBhvr additive="base">
                                        <p:cTn id="13" dur="500" fill="hold"/>
                                        <p:tgtEl>
                                          <p:spTgt spid="366595"/>
                                        </p:tgtEl>
                                        <p:attrNameLst>
                                          <p:attrName>ppt_x</p:attrName>
                                        </p:attrNameLst>
                                      </p:cBhvr>
                                      <p:tavLst>
                                        <p:tav tm="0">
                                          <p:val>
                                            <p:strVal val="1+#ppt_w/2"/>
                                          </p:val>
                                        </p:tav>
                                        <p:tav tm="100000">
                                          <p:val>
                                            <p:strVal val="#ppt_x"/>
                                          </p:val>
                                        </p:tav>
                                      </p:tavLst>
                                    </p:anim>
                                    <p:anim calcmode="lin" valueType="num">
                                      <p:cBhvr additive="base">
                                        <p:cTn id="14" dur="500" fill="hold"/>
                                        <p:tgtEl>
                                          <p:spTgt spid="3665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594" grpId="0"/>
      <p:bldP spid="366595" grpId="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1714" name="Text Box 2"/>
          <p:cNvSpPr txBox="1">
            <a:spLocks noChangeArrowheads="1"/>
          </p:cNvSpPr>
          <p:nvPr/>
        </p:nvSpPr>
        <p:spPr bwMode="auto">
          <a:xfrm>
            <a:off x="457200" y="1143000"/>
            <a:ext cx="8001000"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pPr algn="l">
              <a:defRPr/>
            </a:pPr>
            <a:r>
              <a:rPr lang="en-US" altLang="en-US" sz="3200" b="1" i="1" dirty="0">
                <a:solidFill>
                  <a:srgbClr val="FF0000"/>
                </a:solidFill>
                <a:effectLst>
                  <a:outerShdw blurRad="38100" dist="38100" dir="2700000" algn="tl">
                    <a:srgbClr val="000000"/>
                  </a:outerShdw>
                </a:effectLst>
                <a:latin typeface="Arial" charset="0"/>
              </a:rPr>
              <a:t>disadvantages</a:t>
            </a:r>
            <a:r>
              <a:rPr lang="en-US" altLang="en-US" sz="3200" b="1" dirty="0">
                <a:latin typeface="Arial" charset="0"/>
              </a:rPr>
              <a:t>…</a:t>
            </a:r>
            <a:endParaRPr kumimoji="0" lang="en-US" altLang="en-US" dirty="0"/>
          </a:p>
        </p:txBody>
      </p:sp>
      <p:sp>
        <p:nvSpPr>
          <p:cNvPr id="371715" name="Text Box 3"/>
          <p:cNvSpPr txBox="1">
            <a:spLocks noChangeArrowheads="1"/>
          </p:cNvSpPr>
          <p:nvPr/>
        </p:nvSpPr>
        <p:spPr bwMode="auto">
          <a:xfrm>
            <a:off x="684727" y="2362200"/>
            <a:ext cx="6553200" cy="20621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a:spAutoFit/>
          </a:bodyPr>
          <a:lstStyle>
            <a:lvl1pPr marL="457200" indent="-457200" algn="l">
              <a:spcBef>
                <a:spcPct val="20000"/>
              </a:spcBef>
              <a:buClr>
                <a:schemeClr val="accent2"/>
              </a:buClr>
              <a:buSzPct val="80000"/>
              <a:buFont typeface="Wingdings" pitchFamily="2" charset="2"/>
              <a:buChar char="l"/>
              <a:defRPr kumimoji="1" sz="3200" b="1">
                <a:solidFill>
                  <a:schemeClr val="tx1"/>
                </a:solidFill>
                <a:latin typeface="Arial" charset="0"/>
              </a:defRPr>
            </a:lvl1pPr>
            <a:lvl2pPr marL="571500" indent="-285750" algn="l">
              <a:spcBef>
                <a:spcPct val="20000"/>
              </a:spcBef>
              <a:buChar char="–"/>
              <a:defRPr kumimoji="1" sz="2800" b="1">
                <a:solidFill>
                  <a:schemeClr val="tx1"/>
                </a:solidFill>
                <a:latin typeface="Arial" charset="0"/>
              </a:defRPr>
            </a:lvl2pPr>
            <a:lvl3pPr marL="1143000" indent="-228600" algn="l">
              <a:spcBef>
                <a:spcPct val="20000"/>
              </a:spcBef>
              <a:buClr>
                <a:schemeClr val="accent2"/>
              </a:buClr>
              <a:buChar char="•"/>
              <a:defRPr kumimoji="1" sz="2400" b="1">
                <a:solidFill>
                  <a:schemeClr val="tx1"/>
                </a:solidFill>
                <a:latin typeface="Arial" charset="0"/>
              </a:defRPr>
            </a:lvl3pPr>
            <a:lvl4pPr marL="1600200" indent="-228600" algn="l">
              <a:spcBef>
                <a:spcPct val="20000"/>
              </a:spcBef>
              <a:buChar char="–"/>
              <a:defRPr kumimoji="1" sz="2000" b="1">
                <a:solidFill>
                  <a:schemeClr val="tx1"/>
                </a:solidFill>
                <a:latin typeface="Arial" charset="0"/>
              </a:defRPr>
            </a:lvl4pPr>
            <a:lvl5pPr marL="2057400" indent="-228600" algn="l">
              <a:spcBef>
                <a:spcPct val="20000"/>
              </a:spcBef>
              <a:buClr>
                <a:schemeClr val="accent2"/>
              </a:buClr>
              <a:buChar char="•"/>
              <a:defRPr kumimoji="1" sz="2000" b="1">
                <a:solidFill>
                  <a:schemeClr val="tx1"/>
                </a:solidFill>
                <a:latin typeface="Arial"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charset="0"/>
              </a:defRPr>
            </a:lvl9pPr>
          </a:lstStyle>
          <a:p>
            <a:pPr>
              <a:spcBef>
                <a:spcPct val="0"/>
              </a:spcBef>
              <a:buClrTx/>
              <a:buSzTx/>
              <a:buFontTx/>
              <a:buNone/>
            </a:pPr>
            <a:r>
              <a:rPr lang="en-US" altLang="en-US" dirty="0"/>
              <a:t>…</a:t>
            </a:r>
            <a:r>
              <a:rPr lang="en-US" altLang="en-US" b="0" dirty="0">
                <a:latin typeface="Times New Roman" panose="02020603050405020304" pitchFamily="18" charset="0"/>
                <a:cs typeface="Times New Roman" panose="02020603050405020304" pitchFamily="18" charset="0"/>
              </a:rPr>
              <a:t>difficulty in determining how much of the effect (dependent variable) results from the cause (independent variable</a:t>
            </a:r>
            <a:r>
              <a:rPr lang="en-US" altLang="en-US" dirty="0"/>
              <a:t>)</a:t>
            </a:r>
            <a:endParaRPr kumimoji="0" lang="en-US" altLang="en-US" sz="2400" b="0" dirty="0">
              <a:latin typeface="Times New Roman" pitchFamily="18" charset="0"/>
            </a:endParaRPr>
          </a:p>
        </p:txBody>
      </p:sp>
    </p:spTree>
    <p:extLst>
      <p:ext uri="{BB962C8B-B14F-4D97-AF65-F5344CB8AC3E}">
        <p14:creationId xmlns:p14="http://schemas.microsoft.com/office/powerpoint/2010/main" xmlns="" val="42019662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71714"/>
                                        </p:tgtEl>
                                        <p:attrNameLst>
                                          <p:attrName>style.visibility</p:attrName>
                                        </p:attrNameLst>
                                      </p:cBhvr>
                                      <p:to>
                                        <p:strVal val="visible"/>
                                      </p:to>
                                    </p:set>
                                    <p:anim calcmode="lin" valueType="num">
                                      <p:cBhvr>
                                        <p:cTn id="7" dur="500" fill="hold"/>
                                        <p:tgtEl>
                                          <p:spTgt spid="371714"/>
                                        </p:tgtEl>
                                        <p:attrNameLst>
                                          <p:attrName>ppt_w</p:attrName>
                                        </p:attrNameLst>
                                      </p:cBhvr>
                                      <p:tavLst>
                                        <p:tav tm="0">
                                          <p:val>
                                            <p:fltVal val="0"/>
                                          </p:val>
                                        </p:tav>
                                        <p:tav tm="100000">
                                          <p:val>
                                            <p:strVal val="#ppt_w"/>
                                          </p:val>
                                        </p:tav>
                                      </p:tavLst>
                                    </p:anim>
                                    <p:anim calcmode="lin" valueType="num">
                                      <p:cBhvr>
                                        <p:cTn id="8" dur="500" fill="hold"/>
                                        <p:tgtEl>
                                          <p:spTgt spid="371714"/>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16" fill="hold" grpId="0" nodeType="afterEffect">
                                  <p:stCondLst>
                                    <p:cond delay="1000"/>
                                  </p:stCondLst>
                                  <p:childTnLst>
                                    <p:set>
                                      <p:cBhvr>
                                        <p:cTn id="11" dur="1" fill="hold">
                                          <p:stCondLst>
                                            <p:cond delay="0"/>
                                          </p:stCondLst>
                                        </p:cTn>
                                        <p:tgtEl>
                                          <p:spTgt spid="371715"/>
                                        </p:tgtEl>
                                        <p:attrNameLst>
                                          <p:attrName>style.visibility</p:attrName>
                                        </p:attrNameLst>
                                      </p:cBhvr>
                                      <p:to>
                                        <p:strVal val="visible"/>
                                      </p:to>
                                    </p:set>
                                    <p:anim calcmode="lin" valueType="num">
                                      <p:cBhvr>
                                        <p:cTn id="12" dur="500" fill="hold"/>
                                        <p:tgtEl>
                                          <p:spTgt spid="371715"/>
                                        </p:tgtEl>
                                        <p:attrNameLst>
                                          <p:attrName>ppt_w</p:attrName>
                                        </p:attrNameLst>
                                      </p:cBhvr>
                                      <p:tavLst>
                                        <p:tav tm="0">
                                          <p:val>
                                            <p:fltVal val="0"/>
                                          </p:val>
                                        </p:tav>
                                        <p:tav tm="100000">
                                          <p:val>
                                            <p:strVal val="#ppt_w"/>
                                          </p:val>
                                        </p:tav>
                                      </p:tavLst>
                                    </p:anim>
                                    <p:anim calcmode="lin" valueType="num">
                                      <p:cBhvr>
                                        <p:cTn id="13" dur="500" fill="hold"/>
                                        <p:tgtEl>
                                          <p:spTgt spid="37171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14" grpId="0" autoUpdateAnimBg="0"/>
      <p:bldP spid="371715"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7618" name="Text Box 2"/>
          <p:cNvSpPr txBox="1">
            <a:spLocks noChangeArrowheads="1"/>
          </p:cNvSpPr>
          <p:nvPr/>
        </p:nvSpPr>
        <p:spPr bwMode="auto">
          <a:xfrm>
            <a:off x="266700" y="340116"/>
            <a:ext cx="8077200" cy="23083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lvl1pPr marL="457200" indent="-457200" algn="l">
              <a:defRPr kumimoji="1" sz="2400">
                <a:solidFill>
                  <a:schemeClr val="tx1"/>
                </a:solidFill>
                <a:latin typeface="Times New Roman" pitchFamily="18" charset="0"/>
              </a:defRPr>
            </a:lvl1pPr>
            <a:lvl2pPr marL="571500" algn="l">
              <a:defRPr kumimoji="1" sz="2400">
                <a:solidFill>
                  <a:schemeClr val="tx1"/>
                </a:solidFill>
                <a:latin typeface="Times New Roman" pitchFamily="18" charset="0"/>
              </a:defRPr>
            </a:lvl2pPr>
            <a:lvl3pPr algn="l">
              <a:defRPr kumimoji="1" sz="2400">
                <a:solidFill>
                  <a:schemeClr val="tx1"/>
                </a:solidFill>
                <a:latin typeface="Times New Roman" pitchFamily="18" charset="0"/>
              </a:defRPr>
            </a:lvl3pPr>
            <a:lvl4pPr algn="l">
              <a:defRPr kumimoji="1" sz="2400">
                <a:solidFill>
                  <a:schemeClr val="tx1"/>
                </a:solidFill>
                <a:latin typeface="Times New Roman" pitchFamily="18" charset="0"/>
              </a:defRPr>
            </a:lvl4pPr>
            <a:lvl5pPr algn="l">
              <a:defRPr kumimoji="1" sz="2400">
                <a:solidFill>
                  <a:schemeClr val="tx1"/>
                </a:solidFill>
                <a:latin typeface="Times New Roman" pitchFamily="18" charset="0"/>
              </a:defRPr>
            </a:lvl5pPr>
            <a:lvl6pPr eaLnBrk="0" fontAlgn="base" hangingPunct="0">
              <a:spcBef>
                <a:spcPct val="0"/>
              </a:spcBef>
              <a:spcAft>
                <a:spcPct val="0"/>
              </a:spcAft>
              <a:defRPr kumimoji="1" sz="2400">
                <a:solidFill>
                  <a:schemeClr val="tx1"/>
                </a:solidFill>
                <a:latin typeface="Times New Roman" pitchFamily="18" charset="0"/>
              </a:defRPr>
            </a:lvl6pPr>
            <a:lvl7pPr eaLnBrk="0" fontAlgn="base" hangingPunct="0">
              <a:spcBef>
                <a:spcPct val="0"/>
              </a:spcBef>
              <a:spcAft>
                <a:spcPct val="0"/>
              </a:spcAft>
              <a:defRPr kumimoji="1" sz="2400">
                <a:solidFill>
                  <a:schemeClr val="tx1"/>
                </a:solidFill>
                <a:latin typeface="Times New Roman" pitchFamily="18" charset="0"/>
              </a:defRPr>
            </a:lvl7pPr>
            <a:lvl8pPr eaLnBrk="0" fontAlgn="base" hangingPunct="0">
              <a:spcBef>
                <a:spcPct val="0"/>
              </a:spcBef>
              <a:spcAft>
                <a:spcPct val="0"/>
              </a:spcAft>
              <a:defRPr kumimoji="1" sz="2400">
                <a:solidFill>
                  <a:schemeClr val="tx1"/>
                </a:solidFill>
                <a:latin typeface="Times New Roman" pitchFamily="18" charset="0"/>
              </a:defRPr>
            </a:lvl8pPr>
            <a:lvl9pPr eaLnBrk="0" fontAlgn="base" hangingPunct="0">
              <a:spcBef>
                <a:spcPct val="0"/>
              </a:spcBef>
              <a:spcAft>
                <a:spcPct val="0"/>
              </a:spcAft>
              <a:defRPr kumimoji="1" sz="2400">
                <a:solidFill>
                  <a:schemeClr val="tx1"/>
                </a:solidFill>
                <a:latin typeface="Times New Roman" pitchFamily="18" charset="0"/>
              </a:defRPr>
            </a:lvl9pPr>
          </a:lstStyle>
          <a:p>
            <a:pPr>
              <a:spcBef>
                <a:spcPct val="50000"/>
              </a:spcBef>
              <a:defRPr/>
            </a:pPr>
            <a:r>
              <a:rPr lang="en-US" altLang="en-US" sz="3200" b="1" dirty="0" smtClean="0">
                <a:solidFill>
                  <a:schemeClr val="accent1"/>
                </a:solidFill>
                <a:latin typeface="Arial" charset="0"/>
                <a:sym typeface="Monotype Sorts" pitchFamily="2" charset="2"/>
              </a:rPr>
              <a:t>2.</a:t>
            </a:r>
            <a:r>
              <a:rPr lang="en-US" altLang="en-US" sz="3200" b="1" dirty="0" smtClean="0">
                <a:latin typeface="Arial" charset="0"/>
                <a:sym typeface="Monotype Sorts" pitchFamily="2" charset="2"/>
              </a:rPr>
              <a:t> </a:t>
            </a:r>
            <a:r>
              <a:rPr lang="en-US" altLang="en-US" sz="3200" b="1" dirty="0" smtClean="0">
                <a:solidFill>
                  <a:schemeClr val="accent2"/>
                </a:solidFill>
                <a:effectLst>
                  <a:outerShdw blurRad="38100" dist="38100" dir="2700000" algn="tl">
                    <a:srgbClr val="000000"/>
                  </a:outerShdw>
                </a:effectLst>
                <a:latin typeface="Arial" charset="0"/>
                <a:sym typeface="Monotype Sorts" pitchFamily="2" charset="2"/>
              </a:rPr>
              <a:t>Purposive sampling</a:t>
            </a:r>
            <a:r>
              <a:rPr lang="en-US" altLang="en-US" sz="3200" b="1" dirty="0" smtClean="0">
                <a:latin typeface="Arial" charset="0"/>
                <a:sym typeface="Monotype Sorts" pitchFamily="2" charset="2"/>
              </a:rPr>
              <a:t>:</a:t>
            </a:r>
          </a:p>
          <a:p>
            <a:pPr>
              <a:spcBef>
                <a:spcPct val="50000"/>
              </a:spcBef>
              <a:defRPr/>
            </a:pPr>
            <a:r>
              <a:rPr lang="en-US" altLang="en-US" sz="3200" b="1" dirty="0" smtClean="0">
                <a:latin typeface="Arial" charset="0"/>
                <a:sym typeface="Monotype Sorts" pitchFamily="2" charset="2"/>
              </a:rPr>
              <a:t> </a:t>
            </a:r>
            <a:r>
              <a:rPr lang="en-US" altLang="en-US" sz="3200" dirty="0" smtClean="0">
                <a:cs typeface="Times New Roman" panose="02020603050405020304" pitchFamily="18" charset="0"/>
                <a:sym typeface="Monotype Sorts" pitchFamily="2" charset="2"/>
              </a:rPr>
              <a:t>the process whereby the researcher selects a sample based on experience or knowledge of the group to be sampled</a:t>
            </a:r>
            <a:endParaRPr lang="en-US" altLang="en-US" sz="3200" dirty="0" smtClean="0">
              <a:cs typeface="Times New Roman" panose="02020603050405020304" pitchFamily="18" charset="0"/>
            </a:endParaRPr>
          </a:p>
        </p:txBody>
      </p:sp>
      <p:sp>
        <p:nvSpPr>
          <p:cNvPr id="367619" name="Text Box 3"/>
          <p:cNvSpPr txBox="1">
            <a:spLocks noChangeArrowheads="1"/>
          </p:cNvSpPr>
          <p:nvPr/>
        </p:nvSpPr>
        <p:spPr bwMode="auto">
          <a:xfrm>
            <a:off x="-76200" y="2743200"/>
            <a:ext cx="7848600"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400050" indent="-400050" algn="l">
              <a:spcBef>
                <a:spcPct val="20000"/>
              </a:spcBef>
              <a:buClr>
                <a:schemeClr val="accent2"/>
              </a:buClr>
              <a:buSzPct val="80000"/>
              <a:buFont typeface="Wingdings" pitchFamily="2" charset="2"/>
              <a:buChar char="l"/>
              <a:defRPr kumimoji="1" sz="3200" b="1">
                <a:solidFill>
                  <a:schemeClr val="tx1"/>
                </a:solidFill>
                <a:latin typeface="Arial" charset="0"/>
              </a:defRPr>
            </a:lvl1pPr>
            <a:lvl2pPr marL="514350" indent="-285750" algn="l">
              <a:spcBef>
                <a:spcPct val="20000"/>
              </a:spcBef>
              <a:buChar char="–"/>
              <a:defRPr kumimoji="1" sz="2800" b="1">
                <a:solidFill>
                  <a:schemeClr val="tx1"/>
                </a:solidFill>
                <a:latin typeface="Arial" charset="0"/>
              </a:defRPr>
            </a:lvl2pPr>
            <a:lvl3pPr marL="1143000" indent="-228600" algn="l">
              <a:spcBef>
                <a:spcPct val="20000"/>
              </a:spcBef>
              <a:buClr>
                <a:schemeClr val="accent2"/>
              </a:buClr>
              <a:buChar char="•"/>
              <a:defRPr kumimoji="1" sz="2400" b="1">
                <a:solidFill>
                  <a:schemeClr val="tx1"/>
                </a:solidFill>
                <a:latin typeface="Arial" charset="0"/>
              </a:defRPr>
            </a:lvl3pPr>
            <a:lvl4pPr marL="1600200" indent="-228600" algn="l">
              <a:spcBef>
                <a:spcPct val="20000"/>
              </a:spcBef>
              <a:buChar char="–"/>
              <a:defRPr kumimoji="1" sz="2000" b="1">
                <a:solidFill>
                  <a:schemeClr val="tx1"/>
                </a:solidFill>
                <a:latin typeface="Arial" charset="0"/>
              </a:defRPr>
            </a:lvl4pPr>
            <a:lvl5pPr marL="2057400" indent="-228600" algn="l">
              <a:spcBef>
                <a:spcPct val="20000"/>
              </a:spcBef>
              <a:buClr>
                <a:schemeClr val="accent2"/>
              </a:buClr>
              <a:buChar char="•"/>
              <a:defRPr kumimoji="1" sz="2000" b="1">
                <a:solidFill>
                  <a:schemeClr val="tx1"/>
                </a:solidFill>
                <a:latin typeface="Arial"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charset="0"/>
              </a:defRPr>
            </a:lvl9pPr>
          </a:lstStyle>
          <a:p>
            <a:pPr>
              <a:spcBef>
                <a:spcPct val="50000"/>
              </a:spcBef>
              <a:buClrTx/>
              <a:buSzTx/>
              <a:buFontTx/>
              <a:buNone/>
            </a:pPr>
            <a:r>
              <a:rPr lang="en-US" altLang="en-US" b="0" dirty="0">
                <a:latin typeface="Times New Roman" panose="02020603050405020304" pitchFamily="18" charset="0"/>
                <a:cs typeface="Times New Roman" panose="02020603050405020304" pitchFamily="18" charset="0"/>
              </a:rPr>
              <a:t>…called “judgment” sampling</a:t>
            </a:r>
          </a:p>
        </p:txBody>
      </p:sp>
      <p:pic>
        <p:nvPicPr>
          <p:cNvPr id="18434" name="Picture 2" descr="C:\Users\ismael\Desktop\download (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105400" y="3124200"/>
            <a:ext cx="4038600" cy="359648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976544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67618"/>
                                        </p:tgtEl>
                                        <p:attrNameLst>
                                          <p:attrName>style.visibility</p:attrName>
                                        </p:attrNameLst>
                                      </p:cBhvr>
                                      <p:to>
                                        <p:strVal val="visible"/>
                                      </p:to>
                                    </p:set>
                                    <p:anim calcmode="lin" valueType="num">
                                      <p:cBhvr additive="base">
                                        <p:cTn id="7" dur="500" fill="hold"/>
                                        <p:tgtEl>
                                          <p:spTgt spid="367618"/>
                                        </p:tgtEl>
                                        <p:attrNameLst>
                                          <p:attrName>ppt_x</p:attrName>
                                        </p:attrNameLst>
                                      </p:cBhvr>
                                      <p:tavLst>
                                        <p:tav tm="0">
                                          <p:val>
                                            <p:strVal val="0-#ppt_w/2"/>
                                          </p:val>
                                        </p:tav>
                                        <p:tav tm="100000">
                                          <p:val>
                                            <p:strVal val="#ppt_x"/>
                                          </p:val>
                                        </p:tav>
                                      </p:tavLst>
                                    </p:anim>
                                    <p:anim calcmode="lin" valueType="num">
                                      <p:cBhvr additive="base">
                                        <p:cTn id="8" dur="500" fill="hold"/>
                                        <p:tgtEl>
                                          <p:spTgt spid="36761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2000"/>
                                  </p:stCondLst>
                                  <p:childTnLst>
                                    <p:set>
                                      <p:cBhvr>
                                        <p:cTn id="12" dur="1" fill="hold">
                                          <p:stCondLst>
                                            <p:cond delay="0"/>
                                          </p:stCondLst>
                                        </p:cTn>
                                        <p:tgtEl>
                                          <p:spTgt spid="367619"/>
                                        </p:tgtEl>
                                        <p:attrNameLst>
                                          <p:attrName>style.visibility</p:attrName>
                                        </p:attrNameLst>
                                      </p:cBhvr>
                                      <p:to>
                                        <p:strVal val="visible"/>
                                      </p:to>
                                    </p:set>
                                    <p:anim calcmode="lin" valueType="num">
                                      <p:cBhvr additive="base">
                                        <p:cTn id="13" dur="500" fill="hold"/>
                                        <p:tgtEl>
                                          <p:spTgt spid="367619"/>
                                        </p:tgtEl>
                                        <p:attrNameLst>
                                          <p:attrName>ppt_x</p:attrName>
                                        </p:attrNameLst>
                                      </p:cBhvr>
                                      <p:tavLst>
                                        <p:tav tm="0">
                                          <p:val>
                                            <p:strVal val="1+#ppt_w/2"/>
                                          </p:val>
                                        </p:tav>
                                        <p:tav tm="100000">
                                          <p:val>
                                            <p:strVal val="#ppt_x"/>
                                          </p:val>
                                        </p:tav>
                                      </p:tavLst>
                                    </p:anim>
                                    <p:anim calcmode="lin" valueType="num">
                                      <p:cBhvr additive="base">
                                        <p:cTn id="14" dur="500" fill="hold"/>
                                        <p:tgtEl>
                                          <p:spTgt spid="3676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618" grpId="0"/>
      <p:bldP spid="367619" grpId="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0690" name="Text Box 2"/>
          <p:cNvSpPr txBox="1">
            <a:spLocks noChangeArrowheads="1"/>
          </p:cNvSpPr>
          <p:nvPr/>
        </p:nvSpPr>
        <p:spPr bwMode="auto">
          <a:xfrm>
            <a:off x="457200" y="1143000"/>
            <a:ext cx="8001000"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pPr algn="l">
              <a:defRPr/>
            </a:pPr>
            <a:r>
              <a:rPr lang="en-US" altLang="en-US" sz="3200" b="1" i="1" dirty="0">
                <a:solidFill>
                  <a:srgbClr val="FF0000"/>
                </a:solidFill>
                <a:effectLst>
                  <a:outerShdw blurRad="38100" dist="38100" dir="2700000" algn="tl">
                    <a:srgbClr val="000000"/>
                  </a:outerShdw>
                </a:effectLst>
                <a:latin typeface="Arial" charset="0"/>
              </a:rPr>
              <a:t>disadvantages</a:t>
            </a:r>
            <a:r>
              <a:rPr lang="en-US" altLang="en-US" sz="3200" b="1" dirty="0">
                <a:solidFill>
                  <a:srgbClr val="FF0000"/>
                </a:solidFill>
                <a:latin typeface="Arial" charset="0"/>
              </a:rPr>
              <a:t>…</a:t>
            </a:r>
            <a:endParaRPr kumimoji="0" lang="en-US" altLang="en-US" dirty="0">
              <a:solidFill>
                <a:srgbClr val="FF0000"/>
              </a:solidFill>
            </a:endParaRPr>
          </a:p>
        </p:txBody>
      </p:sp>
      <p:sp>
        <p:nvSpPr>
          <p:cNvPr id="370691" name="Text Box 3"/>
          <p:cNvSpPr txBox="1">
            <a:spLocks noChangeArrowheads="1"/>
          </p:cNvSpPr>
          <p:nvPr/>
        </p:nvSpPr>
        <p:spPr bwMode="auto">
          <a:xfrm>
            <a:off x="650383" y="2286000"/>
            <a:ext cx="8458200" cy="20621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lvl1pPr marL="457200" indent="-457200" algn="l">
              <a:spcBef>
                <a:spcPct val="20000"/>
              </a:spcBef>
              <a:buClr>
                <a:schemeClr val="accent2"/>
              </a:buClr>
              <a:buSzPct val="80000"/>
              <a:buFont typeface="Wingdings" pitchFamily="2" charset="2"/>
              <a:buChar char="l"/>
              <a:defRPr kumimoji="1" sz="3200" b="1">
                <a:solidFill>
                  <a:schemeClr val="tx1"/>
                </a:solidFill>
                <a:latin typeface="Arial" charset="0"/>
              </a:defRPr>
            </a:lvl1pPr>
            <a:lvl2pPr marL="571500" indent="-285750" algn="l">
              <a:spcBef>
                <a:spcPct val="20000"/>
              </a:spcBef>
              <a:buChar char="–"/>
              <a:defRPr kumimoji="1" sz="2800" b="1">
                <a:solidFill>
                  <a:schemeClr val="tx1"/>
                </a:solidFill>
                <a:latin typeface="Arial" charset="0"/>
              </a:defRPr>
            </a:lvl2pPr>
            <a:lvl3pPr marL="1143000" indent="-228600" algn="l">
              <a:spcBef>
                <a:spcPct val="20000"/>
              </a:spcBef>
              <a:buClr>
                <a:schemeClr val="accent2"/>
              </a:buClr>
              <a:buChar char="•"/>
              <a:defRPr kumimoji="1" sz="2400" b="1">
                <a:solidFill>
                  <a:schemeClr val="tx1"/>
                </a:solidFill>
                <a:latin typeface="Arial" charset="0"/>
              </a:defRPr>
            </a:lvl3pPr>
            <a:lvl4pPr marL="1600200" indent="-228600" algn="l">
              <a:spcBef>
                <a:spcPct val="20000"/>
              </a:spcBef>
              <a:buChar char="–"/>
              <a:defRPr kumimoji="1" sz="2000" b="1">
                <a:solidFill>
                  <a:schemeClr val="tx1"/>
                </a:solidFill>
                <a:latin typeface="Arial" charset="0"/>
              </a:defRPr>
            </a:lvl4pPr>
            <a:lvl5pPr marL="2057400" indent="-228600" algn="l">
              <a:spcBef>
                <a:spcPct val="20000"/>
              </a:spcBef>
              <a:buClr>
                <a:schemeClr val="accent2"/>
              </a:buClr>
              <a:buChar char="•"/>
              <a:defRPr kumimoji="1" sz="2000" b="1">
                <a:solidFill>
                  <a:schemeClr val="tx1"/>
                </a:solidFill>
                <a:latin typeface="Arial"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charset="0"/>
              </a:defRPr>
            </a:lvl9pPr>
          </a:lstStyle>
          <a:p>
            <a:pPr>
              <a:lnSpc>
                <a:spcPct val="200000"/>
              </a:lnSpc>
              <a:spcBef>
                <a:spcPct val="0"/>
              </a:spcBef>
              <a:buClrTx/>
              <a:buSzTx/>
              <a:buFontTx/>
              <a:buNone/>
            </a:pPr>
            <a:r>
              <a:rPr lang="en-US" altLang="en-US" dirty="0"/>
              <a:t>…</a:t>
            </a:r>
            <a:r>
              <a:rPr lang="en-US" altLang="en-US" b="0" dirty="0">
                <a:latin typeface="Times New Roman" panose="02020603050405020304" pitchFamily="18" charset="0"/>
                <a:cs typeface="Times New Roman" panose="02020603050405020304" pitchFamily="18" charset="0"/>
              </a:rPr>
              <a:t>potential for inaccuracy in the researcher’s criteria and resulting sample selections</a:t>
            </a:r>
            <a:endParaRPr kumimoji="0" lang="en-US" altLang="en-US" sz="2400" b="0" dirty="0">
              <a:latin typeface="Times New Roman" pitchFamily="18" charset="0"/>
              <a:cs typeface="Times New Roman" panose="02020603050405020304" pitchFamily="18" charset="0"/>
            </a:endParaRPr>
          </a:p>
        </p:txBody>
      </p:sp>
    </p:spTree>
    <p:extLst>
      <p:ext uri="{BB962C8B-B14F-4D97-AF65-F5344CB8AC3E}">
        <p14:creationId xmlns:p14="http://schemas.microsoft.com/office/powerpoint/2010/main" xmlns="" val="4218276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70690"/>
                                        </p:tgtEl>
                                        <p:attrNameLst>
                                          <p:attrName>style.visibility</p:attrName>
                                        </p:attrNameLst>
                                      </p:cBhvr>
                                      <p:to>
                                        <p:strVal val="visible"/>
                                      </p:to>
                                    </p:set>
                                    <p:anim calcmode="lin" valueType="num">
                                      <p:cBhvr>
                                        <p:cTn id="7" dur="500" fill="hold"/>
                                        <p:tgtEl>
                                          <p:spTgt spid="370690"/>
                                        </p:tgtEl>
                                        <p:attrNameLst>
                                          <p:attrName>ppt_w</p:attrName>
                                        </p:attrNameLst>
                                      </p:cBhvr>
                                      <p:tavLst>
                                        <p:tav tm="0">
                                          <p:val>
                                            <p:fltVal val="0"/>
                                          </p:val>
                                        </p:tav>
                                        <p:tav tm="100000">
                                          <p:val>
                                            <p:strVal val="#ppt_w"/>
                                          </p:val>
                                        </p:tav>
                                      </p:tavLst>
                                    </p:anim>
                                    <p:anim calcmode="lin" valueType="num">
                                      <p:cBhvr>
                                        <p:cTn id="8" dur="500" fill="hold"/>
                                        <p:tgtEl>
                                          <p:spTgt spid="370690"/>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16" fill="hold" grpId="0" nodeType="afterEffect">
                                  <p:stCondLst>
                                    <p:cond delay="1000"/>
                                  </p:stCondLst>
                                  <p:childTnLst>
                                    <p:set>
                                      <p:cBhvr>
                                        <p:cTn id="11" dur="1" fill="hold">
                                          <p:stCondLst>
                                            <p:cond delay="0"/>
                                          </p:stCondLst>
                                        </p:cTn>
                                        <p:tgtEl>
                                          <p:spTgt spid="370691"/>
                                        </p:tgtEl>
                                        <p:attrNameLst>
                                          <p:attrName>style.visibility</p:attrName>
                                        </p:attrNameLst>
                                      </p:cBhvr>
                                      <p:to>
                                        <p:strVal val="visible"/>
                                      </p:to>
                                    </p:set>
                                    <p:anim calcmode="lin" valueType="num">
                                      <p:cBhvr>
                                        <p:cTn id="12" dur="500" fill="hold"/>
                                        <p:tgtEl>
                                          <p:spTgt spid="370691"/>
                                        </p:tgtEl>
                                        <p:attrNameLst>
                                          <p:attrName>ppt_w</p:attrName>
                                        </p:attrNameLst>
                                      </p:cBhvr>
                                      <p:tavLst>
                                        <p:tav tm="0">
                                          <p:val>
                                            <p:fltVal val="0"/>
                                          </p:val>
                                        </p:tav>
                                        <p:tav tm="100000">
                                          <p:val>
                                            <p:strVal val="#ppt_w"/>
                                          </p:val>
                                        </p:tav>
                                      </p:tavLst>
                                    </p:anim>
                                    <p:anim calcmode="lin" valueType="num">
                                      <p:cBhvr>
                                        <p:cTn id="13" dur="500" fill="hold"/>
                                        <p:tgtEl>
                                          <p:spTgt spid="37069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690" grpId="0" autoUpdateAnimBg="0"/>
      <p:bldP spid="370691"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42" name="Text Box 2"/>
          <p:cNvSpPr txBox="1">
            <a:spLocks noChangeArrowheads="1"/>
          </p:cNvSpPr>
          <p:nvPr/>
        </p:nvSpPr>
        <p:spPr bwMode="auto">
          <a:xfrm>
            <a:off x="990600" y="1066800"/>
            <a:ext cx="7239000" cy="29585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a:spAutoFit/>
          </a:bodyPr>
          <a:lstStyle>
            <a:lvl1pPr marL="457200" indent="-457200" algn="l">
              <a:defRPr kumimoji="1" sz="2400">
                <a:solidFill>
                  <a:schemeClr val="tx1"/>
                </a:solidFill>
                <a:latin typeface="Times New Roman" pitchFamily="18" charset="0"/>
              </a:defRPr>
            </a:lvl1pPr>
            <a:lvl2pPr marL="571500" algn="l">
              <a:defRPr kumimoji="1" sz="2400">
                <a:solidFill>
                  <a:schemeClr val="tx1"/>
                </a:solidFill>
                <a:latin typeface="Times New Roman" pitchFamily="18" charset="0"/>
              </a:defRPr>
            </a:lvl2pPr>
            <a:lvl3pPr algn="l">
              <a:defRPr kumimoji="1" sz="2400">
                <a:solidFill>
                  <a:schemeClr val="tx1"/>
                </a:solidFill>
                <a:latin typeface="Times New Roman" pitchFamily="18" charset="0"/>
              </a:defRPr>
            </a:lvl3pPr>
            <a:lvl4pPr algn="l">
              <a:defRPr kumimoji="1" sz="2400">
                <a:solidFill>
                  <a:schemeClr val="tx1"/>
                </a:solidFill>
                <a:latin typeface="Times New Roman" pitchFamily="18" charset="0"/>
              </a:defRPr>
            </a:lvl4pPr>
            <a:lvl5pPr algn="l">
              <a:defRPr kumimoji="1" sz="2400">
                <a:solidFill>
                  <a:schemeClr val="tx1"/>
                </a:solidFill>
                <a:latin typeface="Times New Roman" pitchFamily="18" charset="0"/>
              </a:defRPr>
            </a:lvl5pPr>
            <a:lvl6pPr eaLnBrk="0" fontAlgn="base" hangingPunct="0">
              <a:spcBef>
                <a:spcPct val="0"/>
              </a:spcBef>
              <a:spcAft>
                <a:spcPct val="0"/>
              </a:spcAft>
              <a:defRPr kumimoji="1" sz="2400">
                <a:solidFill>
                  <a:schemeClr val="tx1"/>
                </a:solidFill>
                <a:latin typeface="Times New Roman" pitchFamily="18" charset="0"/>
              </a:defRPr>
            </a:lvl6pPr>
            <a:lvl7pPr eaLnBrk="0" fontAlgn="base" hangingPunct="0">
              <a:spcBef>
                <a:spcPct val="0"/>
              </a:spcBef>
              <a:spcAft>
                <a:spcPct val="0"/>
              </a:spcAft>
              <a:defRPr kumimoji="1" sz="2400">
                <a:solidFill>
                  <a:schemeClr val="tx1"/>
                </a:solidFill>
                <a:latin typeface="Times New Roman" pitchFamily="18" charset="0"/>
              </a:defRPr>
            </a:lvl7pPr>
            <a:lvl8pPr eaLnBrk="0" fontAlgn="base" hangingPunct="0">
              <a:spcBef>
                <a:spcPct val="0"/>
              </a:spcBef>
              <a:spcAft>
                <a:spcPct val="0"/>
              </a:spcAft>
              <a:defRPr kumimoji="1" sz="2400">
                <a:solidFill>
                  <a:schemeClr val="tx1"/>
                </a:solidFill>
                <a:latin typeface="Times New Roman" pitchFamily="18" charset="0"/>
              </a:defRPr>
            </a:lvl8pPr>
            <a:lvl9pPr eaLnBrk="0" fontAlgn="base" hangingPunct="0">
              <a:spcBef>
                <a:spcPct val="0"/>
              </a:spcBef>
              <a:spcAft>
                <a:spcPct val="0"/>
              </a:spcAft>
              <a:defRPr kumimoji="1" sz="2400">
                <a:solidFill>
                  <a:schemeClr val="tx1"/>
                </a:solidFill>
                <a:latin typeface="Times New Roman" pitchFamily="18" charset="0"/>
              </a:defRPr>
            </a:lvl9pPr>
          </a:lstStyle>
          <a:p>
            <a:pPr>
              <a:spcBef>
                <a:spcPct val="50000"/>
              </a:spcBef>
              <a:defRPr/>
            </a:pPr>
            <a:r>
              <a:rPr lang="en-US" altLang="en-US" sz="3200" b="1" dirty="0" smtClean="0">
                <a:solidFill>
                  <a:schemeClr val="accent1"/>
                </a:solidFill>
                <a:latin typeface="Arial" charset="0"/>
                <a:sym typeface="Monotype Sorts" pitchFamily="2" charset="2"/>
              </a:rPr>
              <a:t>3.</a:t>
            </a:r>
            <a:r>
              <a:rPr lang="en-US" altLang="en-US" sz="3200" b="1" dirty="0" smtClean="0">
                <a:latin typeface="Arial" charset="0"/>
                <a:sym typeface="Monotype Sorts" pitchFamily="2" charset="2"/>
              </a:rPr>
              <a:t> </a:t>
            </a:r>
            <a:r>
              <a:rPr lang="en-US" altLang="en-US" sz="3200" b="1" dirty="0" smtClean="0">
                <a:solidFill>
                  <a:schemeClr val="accent2"/>
                </a:solidFill>
                <a:effectLst>
                  <a:outerShdw blurRad="38100" dist="38100" dir="2700000" algn="tl">
                    <a:srgbClr val="000000"/>
                  </a:outerShdw>
                </a:effectLst>
                <a:latin typeface="Arial" charset="0"/>
                <a:sym typeface="Monotype Sorts" pitchFamily="2" charset="2"/>
              </a:rPr>
              <a:t>Quota sampling</a:t>
            </a:r>
            <a:r>
              <a:rPr lang="en-US" altLang="en-US" sz="3200" b="1" dirty="0" smtClean="0">
                <a:latin typeface="Arial" charset="0"/>
                <a:sym typeface="Monotype Sorts" pitchFamily="2" charset="2"/>
              </a:rPr>
              <a:t>  </a:t>
            </a:r>
          </a:p>
          <a:p>
            <a:pPr>
              <a:lnSpc>
                <a:spcPct val="150000"/>
              </a:lnSpc>
              <a:spcBef>
                <a:spcPct val="50000"/>
              </a:spcBef>
              <a:defRPr/>
            </a:pPr>
            <a:r>
              <a:rPr lang="en-US" altLang="en-US" sz="3200" dirty="0" smtClean="0">
                <a:cs typeface="Times New Roman" panose="02020603050405020304" pitchFamily="18" charset="0"/>
                <a:sym typeface="Monotype Sorts" pitchFamily="2" charset="2"/>
              </a:rPr>
              <a:t>the process whereby a researcher gathers data from individuals possessing identified characteristics and quotas</a:t>
            </a:r>
            <a:endParaRPr lang="en-US" altLang="en-US" sz="3200" dirty="0" smtClean="0">
              <a:cs typeface="Times New Roman" panose="02020603050405020304" pitchFamily="18" charset="0"/>
            </a:endParaRP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72200" y="4114800"/>
            <a:ext cx="2971800" cy="23526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0523110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68642"/>
                                        </p:tgtEl>
                                        <p:attrNameLst>
                                          <p:attrName>style.visibility</p:attrName>
                                        </p:attrNameLst>
                                      </p:cBhvr>
                                      <p:to>
                                        <p:strVal val="visible"/>
                                      </p:to>
                                    </p:set>
                                    <p:anim calcmode="lin" valueType="num">
                                      <p:cBhvr additive="base">
                                        <p:cTn id="7" dur="500" fill="hold"/>
                                        <p:tgtEl>
                                          <p:spTgt spid="368642"/>
                                        </p:tgtEl>
                                        <p:attrNameLst>
                                          <p:attrName>ppt_x</p:attrName>
                                        </p:attrNameLst>
                                      </p:cBhvr>
                                      <p:tavLst>
                                        <p:tav tm="0">
                                          <p:val>
                                            <p:strVal val="0-#ppt_w/2"/>
                                          </p:val>
                                        </p:tav>
                                        <p:tav tm="100000">
                                          <p:val>
                                            <p:strVal val="#ppt_x"/>
                                          </p:val>
                                        </p:tav>
                                      </p:tavLst>
                                    </p:anim>
                                    <p:anim calcmode="lin" valueType="num">
                                      <p:cBhvr additive="base">
                                        <p:cTn id="8" dur="500" fill="hold"/>
                                        <p:tgtEl>
                                          <p:spTgt spid="3686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42" grpId="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9666" name="Text Box 2"/>
          <p:cNvSpPr txBox="1">
            <a:spLocks noChangeArrowheads="1"/>
          </p:cNvSpPr>
          <p:nvPr/>
        </p:nvSpPr>
        <p:spPr bwMode="auto">
          <a:xfrm>
            <a:off x="685800" y="1295400"/>
            <a:ext cx="8001000"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pPr algn="l">
              <a:defRPr/>
            </a:pPr>
            <a:r>
              <a:rPr lang="en-US" altLang="en-US" sz="3200" b="1" i="1" dirty="0">
                <a:solidFill>
                  <a:srgbClr val="FF0000"/>
                </a:solidFill>
                <a:effectLst>
                  <a:outerShdw blurRad="38100" dist="38100" dir="2700000" algn="tl">
                    <a:srgbClr val="000000"/>
                  </a:outerShdw>
                </a:effectLst>
                <a:latin typeface="Arial" charset="0"/>
              </a:rPr>
              <a:t>disadvantages</a:t>
            </a:r>
            <a:r>
              <a:rPr lang="en-US" altLang="en-US" sz="3200" b="1" dirty="0">
                <a:solidFill>
                  <a:srgbClr val="FF0000"/>
                </a:solidFill>
                <a:latin typeface="Arial" charset="0"/>
              </a:rPr>
              <a:t>…</a:t>
            </a:r>
            <a:endParaRPr kumimoji="0" lang="en-US" altLang="en-US" dirty="0">
              <a:solidFill>
                <a:srgbClr val="FF0000"/>
              </a:solidFill>
            </a:endParaRPr>
          </a:p>
        </p:txBody>
      </p:sp>
      <p:sp>
        <p:nvSpPr>
          <p:cNvPr id="369667" name="Text Box 3"/>
          <p:cNvSpPr txBox="1">
            <a:spLocks noChangeArrowheads="1"/>
          </p:cNvSpPr>
          <p:nvPr/>
        </p:nvSpPr>
        <p:spPr bwMode="auto">
          <a:xfrm>
            <a:off x="533400" y="2362200"/>
            <a:ext cx="7696200" cy="3046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a:spAutoFit/>
          </a:bodyPr>
          <a:lstStyle>
            <a:lvl1pPr marL="457200" indent="-457200" algn="l">
              <a:spcBef>
                <a:spcPct val="20000"/>
              </a:spcBef>
              <a:buClr>
                <a:schemeClr val="accent2"/>
              </a:buClr>
              <a:buSzPct val="80000"/>
              <a:buFont typeface="Wingdings" pitchFamily="2" charset="2"/>
              <a:buChar char="l"/>
              <a:defRPr kumimoji="1" sz="3200" b="1">
                <a:solidFill>
                  <a:schemeClr val="tx1"/>
                </a:solidFill>
                <a:latin typeface="Arial" charset="0"/>
              </a:defRPr>
            </a:lvl1pPr>
            <a:lvl2pPr marL="571500" indent="-285750" algn="l">
              <a:spcBef>
                <a:spcPct val="20000"/>
              </a:spcBef>
              <a:buChar char="–"/>
              <a:defRPr kumimoji="1" sz="2800" b="1">
                <a:solidFill>
                  <a:schemeClr val="tx1"/>
                </a:solidFill>
                <a:latin typeface="Arial" charset="0"/>
              </a:defRPr>
            </a:lvl2pPr>
            <a:lvl3pPr marL="1143000" indent="-228600" algn="l">
              <a:spcBef>
                <a:spcPct val="20000"/>
              </a:spcBef>
              <a:buClr>
                <a:schemeClr val="accent2"/>
              </a:buClr>
              <a:buChar char="•"/>
              <a:defRPr kumimoji="1" sz="2400" b="1">
                <a:solidFill>
                  <a:schemeClr val="tx1"/>
                </a:solidFill>
                <a:latin typeface="Arial" charset="0"/>
              </a:defRPr>
            </a:lvl3pPr>
            <a:lvl4pPr marL="1600200" indent="-228600" algn="l">
              <a:spcBef>
                <a:spcPct val="20000"/>
              </a:spcBef>
              <a:buChar char="–"/>
              <a:defRPr kumimoji="1" sz="2000" b="1">
                <a:solidFill>
                  <a:schemeClr val="tx1"/>
                </a:solidFill>
                <a:latin typeface="Arial" charset="0"/>
              </a:defRPr>
            </a:lvl4pPr>
            <a:lvl5pPr marL="2057400" indent="-228600" algn="l">
              <a:spcBef>
                <a:spcPct val="20000"/>
              </a:spcBef>
              <a:buClr>
                <a:schemeClr val="accent2"/>
              </a:buClr>
              <a:buChar char="•"/>
              <a:defRPr kumimoji="1" sz="2000" b="1">
                <a:solidFill>
                  <a:schemeClr val="tx1"/>
                </a:solidFill>
                <a:latin typeface="Arial"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charset="0"/>
              </a:defRPr>
            </a:lvl9pPr>
          </a:lstStyle>
          <a:p>
            <a:pPr>
              <a:lnSpc>
                <a:spcPct val="200000"/>
              </a:lnSpc>
              <a:spcBef>
                <a:spcPct val="0"/>
              </a:spcBef>
              <a:buClrTx/>
              <a:buSzTx/>
              <a:buFontTx/>
              <a:buNone/>
            </a:pPr>
            <a:r>
              <a:rPr lang="en-US" altLang="en-US" dirty="0"/>
              <a:t>…</a:t>
            </a:r>
            <a:r>
              <a:rPr lang="en-US" altLang="en-US" b="0" dirty="0">
                <a:latin typeface="Times New Roman" panose="02020603050405020304" pitchFamily="18" charset="0"/>
                <a:cs typeface="Times New Roman" panose="02020603050405020304" pitchFamily="18" charset="0"/>
              </a:rPr>
              <a:t>people who are less accessible (more difficult to contact, more reluctant to participate) are under-represented</a:t>
            </a:r>
            <a:endParaRPr kumimoji="0" lang="en-US" altLang="en-US" sz="2400" b="0" dirty="0">
              <a:latin typeface="Times New Roman" pitchFamily="18" charset="0"/>
              <a:cs typeface="Times New Roman" panose="02020603050405020304" pitchFamily="18" charset="0"/>
            </a:endParaRPr>
          </a:p>
        </p:txBody>
      </p:sp>
    </p:spTree>
    <p:extLst>
      <p:ext uri="{BB962C8B-B14F-4D97-AF65-F5344CB8AC3E}">
        <p14:creationId xmlns:p14="http://schemas.microsoft.com/office/powerpoint/2010/main" xmlns="" val="33502804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69666"/>
                                        </p:tgtEl>
                                        <p:attrNameLst>
                                          <p:attrName>style.visibility</p:attrName>
                                        </p:attrNameLst>
                                      </p:cBhvr>
                                      <p:to>
                                        <p:strVal val="visible"/>
                                      </p:to>
                                    </p:set>
                                    <p:anim calcmode="lin" valueType="num">
                                      <p:cBhvr>
                                        <p:cTn id="7" dur="500" fill="hold"/>
                                        <p:tgtEl>
                                          <p:spTgt spid="369666"/>
                                        </p:tgtEl>
                                        <p:attrNameLst>
                                          <p:attrName>ppt_w</p:attrName>
                                        </p:attrNameLst>
                                      </p:cBhvr>
                                      <p:tavLst>
                                        <p:tav tm="0">
                                          <p:val>
                                            <p:fltVal val="0"/>
                                          </p:val>
                                        </p:tav>
                                        <p:tav tm="100000">
                                          <p:val>
                                            <p:strVal val="#ppt_w"/>
                                          </p:val>
                                        </p:tav>
                                      </p:tavLst>
                                    </p:anim>
                                    <p:anim calcmode="lin" valueType="num">
                                      <p:cBhvr>
                                        <p:cTn id="8" dur="500" fill="hold"/>
                                        <p:tgtEl>
                                          <p:spTgt spid="369666"/>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16" fill="hold" grpId="0" nodeType="afterEffect">
                                  <p:stCondLst>
                                    <p:cond delay="1000"/>
                                  </p:stCondLst>
                                  <p:childTnLst>
                                    <p:set>
                                      <p:cBhvr>
                                        <p:cTn id="11" dur="1" fill="hold">
                                          <p:stCondLst>
                                            <p:cond delay="0"/>
                                          </p:stCondLst>
                                        </p:cTn>
                                        <p:tgtEl>
                                          <p:spTgt spid="369667"/>
                                        </p:tgtEl>
                                        <p:attrNameLst>
                                          <p:attrName>style.visibility</p:attrName>
                                        </p:attrNameLst>
                                      </p:cBhvr>
                                      <p:to>
                                        <p:strVal val="visible"/>
                                      </p:to>
                                    </p:set>
                                    <p:anim calcmode="lin" valueType="num">
                                      <p:cBhvr>
                                        <p:cTn id="12" dur="500" fill="hold"/>
                                        <p:tgtEl>
                                          <p:spTgt spid="369667"/>
                                        </p:tgtEl>
                                        <p:attrNameLst>
                                          <p:attrName>ppt_w</p:attrName>
                                        </p:attrNameLst>
                                      </p:cBhvr>
                                      <p:tavLst>
                                        <p:tav tm="0">
                                          <p:val>
                                            <p:fltVal val="0"/>
                                          </p:val>
                                        </p:tav>
                                        <p:tav tm="100000">
                                          <p:val>
                                            <p:strVal val="#ppt_w"/>
                                          </p:val>
                                        </p:tav>
                                      </p:tavLst>
                                    </p:anim>
                                    <p:anim calcmode="lin" valueType="num">
                                      <p:cBhvr>
                                        <p:cTn id="13" dur="500" fill="hold"/>
                                        <p:tgtEl>
                                          <p:spTgt spid="36966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666" grpId="0" autoUpdateAnimBg="0"/>
      <p:bldP spid="369667"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550091"/>
          </a:xfrm>
        </p:spPr>
        <p:txBody>
          <a:bodyPr>
            <a:normAutofit/>
          </a:bodyPr>
          <a:lstStyle/>
          <a:p>
            <a:pPr marL="109728" indent="0" algn="ctr">
              <a:buNone/>
            </a:pPr>
            <a:r>
              <a:rPr lang="en-US" sz="6000" b="1" dirty="0" smtClean="0">
                <a:solidFill>
                  <a:srgbClr val="FF0000"/>
                </a:solidFill>
              </a:rPr>
              <a:t>Sampling </a:t>
            </a:r>
            <a:r>
              <a:rPr lang="en-US" sz="6000" b="1" dirty="0">
                <a:solidFill>
                  <a:srgbClr val="FF0000"/>
                </a:solidFill>
              </a:rPr>
              <a:t/>
            </a:r>
            <a:br>
              <a:rPr lang="en-US" sz="6000" b="1" dirty="0">
                <a:solidFill>
                  <a:srgbClr val="FF0000"/>
                </a:solidFill>
              </a:rPr>
            </a:br>
            <a:r>
              <a:rPr lang="en-US" sz="6000" b="1" dirty="0">
                <a:solidFill>
                  <a:srgbClr val="FF0000"/>
                </a:solidFill>
              </a:rPr>
              <a:t>in </a:t>
            </a:r>
            <a:br>
              <a:rPr lang="en-US" sz="6000" b="1" dirty="0">
                <a:solidFill>
                  <a:srgbClr val="FF0000"/>
                </a:solidFill>
              </a:rPr>
            </a:br>
            <a:r>
              <a:rPr lang="en-US" sz="6000" b="1" dirty="0">
                <a:solidFill>
                  <a:srgbClr val="FF0000"/>
                </a:solidFill>
              </a:rPr>
              <a:t>Qualitative </a:t>
            </a:r>
            <a:r>
              <a:rPr lang="en-US" sz="6000" b="1" dirty="0" smtClean="0">
                <a:solidFill>
                  <a:srgbClr val="FF0000"/>
                </a:solidFill>
              </a:rPr>
              <a:t>Research</a:t>
            </a:r>
          </a:p>
          <a:p>
            <a:pPr marL="109728" indent="0" algn="ctr">
              <a:buNone/>
            </a:pPr>
            <a:endParaRPr lang="en-SG" sz="6000" dirty="0">
              <a:solidFill>
                <a:srgbClr val="FF0000"/>
              </a:solidFill>
            </a:endParaRPr>
          </a:p>
        </p:txBody>
      </p:sp>
      <p:pic>
        <p:nvPicPr>
          <p:cNvPr id="1026" name="Picture 2" descr="C:\Users\ismael\Desktop\images (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62400" y="3495541"/>
            <a:ext cx="5029200" cy="3352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748134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rtl="0"/>
            <a:r>
              <a:rPr lang="en-US" sz="2800" b="1" u="sng" dirty="0" smtClean="0">
                <a:solidFill>
                  <a:srgbClr val="FF0000"/>
                </a:solidFill>
              </a:rPr>
              <a:t>Sampling in Qualitative Research</a:t>
            </a:r>
            <a:endParaRPr lang="ar-IQ" sz="2800" u="sng" dirty="0">
              <a:solidFill>
                <a:srgbClr val="FF0000"/>
              </a:solidFill>
            </a:endParaRPr>
          </a:p>
        </p:txBody>
      </p:sp>
      <p:sp>
        <p:nvSpPr>
          <p:cNvPr id="3" name="عنصر نائب للمحتوى 2"/>
          <p:cNvSpPr>
            <a:spLocks noGrp="1"/>
          </p:cNvSpPr>
          <p:nvPr>
            <p:ph idx="1"/>
          </p:nvPr>
        </p:nvSpPr>
        <p:spPr>
          <a:xfrm>
            <a:off x="990600" y="1524000"/>
            <a:ext cx="7391400" cy="4330891"/>
          </a:xfrm>
        </p:spPr>
        <p:txBody>
          <a:bodyPr>
            <a:normAutofit/>
          </a:bodyPr>
          <a:lstStyle/>
          <a:p>
            <a:pPr algn="l" rtl="0">
              <a:lnSpc>
                <a:spcPct val="150000"/>
              </a:lnSpc>
              <a:buNone/>
            </a:pPr>
            <a:endParaRPr lang="en-US" sz="100" dirty="0" smtClean="0">
              <a:cs typeface="+mj-cs"/>
            </a:endParaRPr>
          </a:p>
          <a:p>
            <a:pPr algn="l" rtl="0">
              <a:lnSpc>
                <a:spcPct val="150000"/>
              </a:lnSpc>
              <a:buNone/>
            </a:pPr>
            <a:r>
              <a:rPr lang="en-US" sz="3200" dirty="0" smtClean="0">
                <a:latin typeface="Times New Roman" panose="02020603050405020304" pitchFamily="18" charset="0"/>
                <a:cs typeface="Times New Roman" panose="02020603050405020304" pitchFamily="18" charset="0"/>
              </a:rPr>
              <a:t>Researchers </a:t>
            </a:r>
            <a:r>
              <a:rPr lang="en-US" sz="3200" dirty="0">
                <a:latin typeface="Times New Roman" panose="02020603050405020304" pitchFamily="18" charset="0"/>
                <a:cs typeface="Times New Roman" panose="02020603050405020304" pitchFamily="18" charset="0"/>
              </a:rPr>
              <a:t>in qualitative research select their participants </a:t>
            </a:r>
            <a:endParaRPr lang="en-US" sz="3200" dirty="0" smtClean="0">
              <a:latin typeface="Times New Roman" panose="02020603050405020304" pitchFamily="18" charset="0"/>
              <a:cs typeface="Times New Roman" panose="02020603050405020304" pitchFamily="18" charset="0"/>
            </a:endParaRPr>
          </a:p>
          <a:p>
            <a:pPr algn="l" rtl="0">
              <a:lnSpc>
                <a:spcPct val="150000"/>
              </a:lnSpc>
              <a:buNone/>
            </a:pPr>
            <a:r>
              <a:rPr lang="en-US" sz="3200" dirty="0" smtClean="0">
                <a:latin typeface="Times New Roman" panose="02020603050405020304" pitchFamily="18" charset="0"/>
                <a:cs typeface="Times New Roman" panose="02020603050405020304" pitchFamily="18" charset="0"/>
              </a:rPr>
              <a:t>according </a:t>
            </a:r>
            <a:r>
              <a:rPr lang="en-US" sz="3200" dirty="0">
                <a:latin typeface="Times New Roman" panose="02020603050405020304" pitchFamily="18" charset="0"/>
                <a:cs typeface="Times New Roman" panose="02020603050405020304" pitchFamily="18" charset="0"/>
              </a:rPr>
              <a:t>to their </a:t>
            </a:r>
            <a:r>
              <a:rPr lang="en-US" sz="3200" dirty="0" smtClean="0">
                <a:latin typeface="Times New Roman" panose="02020603050405020304" pitchFamily="18" charset="0"/>
                <a:cs typeface="Times New Roman" panose="02020603050405020304" pitchFamily="18" charset="0"/>
              </a:rPr>
              <a:t>:</a:t>
            </a:r>
          </a:p>
          <a:p>
            <a:pPr marL="1706563" indent="-15875" algn="l" rtl="0">
              <a:lnSpc>
                <a:spcPct val="150000"/>
              </a:lnSpc>
              <a:buFont typeface="+mj-lt"/>
              <a:buAutoNum type="arabicParenR"/>
            </a:pPr>
            <a:r>
              <a:rPr lang="en-US" sz="3200" b="1" dirty="0" smtClean="0">
                <a:latin typeface="Times New Roman" panose="02020603050405020304" pitchFamily="18" charset="0"/>
                <a:cs typeface="Times New Roman" panose="02020603050405020304" pitchFamily="18" charset="0"/>
              </a:rPr>
              <a:t>  characteristics </a:t>
            </a:r>
            <a:endParaRPr lang="en-US" sz="3200" b="1" dirty="0">
              <a:latin typeface="Times New Roman" panose="02020603050405020304" pitchFamily="18" charset="0"/>
              <a:cs typeface="Times New Roman" panose="02020603050405020304" pitchFamily="18" charset="0"/>
            </a:endParaRPr>
          </a:p>
          <a:p>
            <a:pPr marL="1706563" indent="-15875" algn="l" rtl="0">
              <a:lnSpc>
                <a:spcPct val="150000"/>
              </a:lnSpc>
              <a:buFont typeface="+mj-lt"/>
              <a:buAutoNum type="arabicParenR"/>
            </a:pPr>
            <a:r>
              <a:rPr lang="en-US" sz="3200" b="1" dirty="0" smtClean="0">
                <a:latin typeface="Times New Roman" panose="02020603050405020304" pitchFamily="18" charset="0"/>
                <a:cs typeface="Times New Roman" panose="02020603050405020304" pitchFamily="18" charset="0"/>
              </a:rPr>
              <a:t>  knowledge </a:t>
            </a:r>
            <a:endParaRPr lang="ar-IQ" sz="3200" b="1" dirty="0">
              <a:latin typeface="Times New Roman" panose="02020603050405020304" pitchFamily="18" charset="0"/>
              <a:cs typeface="Times New Roman" panose="02020603050405020304" pitchFamily="18" charset="0"/>
            </a:endParaRPr>
          </a:p>
        </p:txBody>
      </p:sp>
      <p:pic>
        <p:nvPicPr>
          <p:cNvPr id="13314" name="Picture 2" descr="C:\Users\ismael\Desktop\images.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791200" y="4113793"/>
            <a:ext cx="3200400" cy="2676525"/>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2536960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219200"/>
            <a:ext cx="7315200" cy="4026091"/>
          </a:xfrm>
        </p:spPr>
        <p:txBody>
          <a:bodyPr>
            <a:noAutofit/>
          </a:bodyPr>
          <a:lstStyle/>
          <a:p>
            <a:pPr marL="109728" indent="0">
              <a:lnSpc>
                <a:spcPct val="200000"/>
              </a:lnSpc>
              <a:buNone/>
            </a:pPr>
            <a:r>
              <a:rPr lang="en-US" sz="3600" dirty="0">
                <a:latin typeface="Times New Roman" panose="02020603050405020304" pitchFamily="18" charset="0"/>
                <a:cs typeface="Times New Roman" panose="02020603050405020304" pitchFamily="18" charset="0"/>
              </a:rPr>
              <a:t>It is when the researcher chooses persons or sites which provide specific knowledge about the topic of the study.</a:t>
            </a:r>
            <a:endParaRPr lang="ar-IQ" sz="3600" dirty="0">
              <a:latin typeface="Times New Roman" panose="02020603050405020304" pitchFamily="18" charset="0"/>
              <a:cs typeface="Times New Roman" panose="02020603050405020304" pitchFamily="18" charset="0"/>
            </a:endParaRPr>
          </a:p>
          <a:p>
            <a:endParaRPr lang="en-SG" sz="3600"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a:xfrm>
            <a:off x="533400" y="685800"/>
            <a:ext cx="8229600" cy="868362"/>
          </a:xfrm>
        </p:spPr>
        <p:txBody>
          <a:bodyPr>
            <a:normAutofit fontScale="90000"/>
          </a:bodyPr>
          <a:lstStyle/>
          <a:p>
            <a:r>
              <a:rPr lang="en-US" sz="4400" dirty="0">
                <a:solidFill>
                  <a:srgbClr val="FF0000"/>
                </a:solidFill>
              </a:rPr>
              <a:t>The purposeful sampling </a:t>
            </a:r>
            <a:r>
              <a:rPr lang="en-US" dirty="0">
                <a:solidFill>
                  <a:srgbClr val="FF0000"/>
                </a:solidFill>
              </a:rPr>
              <a:t/>
            </a:r>
            <a:br>
              <a:rPr lang="en-US" dirty="0">
                <a:solidFill>
                  <a:srgbClr val="FF0000"/>
                </a:solidFill>
              </a:rPr>
            </a:br>
            <a:endParaRPr lang="en-SG" dirty="0"/>
          </a:p>
        </p:txBody>
      </p:sp>
    </p:spTree>
    <p:extLst>
      <p:ext uri="{BB962C8B-B14F-4D97-AF65-F5344CB8AC3E}">
        <p14:creationId xmlns:p14="http://schemas.microsoft.com/office/powerpoint/2010/main" xmlns="" val="263213750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0"/>
            <a:r>
              <a:rPr lang="en-US" b="1" dirty="0" smtClean="0">
                <a:solidFill>
                  <a:srgbClr val="FF0000"/>
                </a:solidFill>
              </a:rPr>
              <a:t>Types </a:t>
            </a:r>
            <a:r>
              <a:rPr lang="en-US" b="1" dirty="0">
                <a:solidFill>
                  <a:srgbClr val="FF0000"/>
                </a:solidFill>
              </a:rPr>
              <a:t>of </a:t>
            </a:r>
            <a:r>
              <a:rPr lang="en-US" b="1" dirty="0" smtClean="0">
                <a:solidFill>
                  <a:srgbClr val="FF0000"/>
                </a:solidFill>
              </a:rPr>
              <a:t>Purposeful Sampling </a:t>
            </a:r>
            <a:endParaRPr lang="ar-IQ" b="1" dirty="0">
              <a:solidFill>
                <a:srgbClr val="FF0000"/>
              </a:solidFill>
            </a:endParaRPr>
          </a:p>
        </p:txBody>
      </p:sp>
      <p:sp>
        <p:nvSpPr>
          <p:cNvPr id="3" name="عنصر نائب للمحتوى 2"/>
          <p:cNvSpPr>
            <a:spLocks noGrp="1"/>
          </p:cNvSpPr>
          <p:nvPr>
            <p:ph idx="1"/>
          </p:nvPr>
        </p:nvSpPr>
        <p:spPr/>
        <p:txBody>
          <a:bodyPr>
            <a:normAutofit lnSpcReduction="10000"/>
          </a:bodyPr>
          <a:lstStyle/>
          <a:p>
            <a:pPr marL="514350" lvl="0" indent="-514350" algn="l" rtl="0">
              <a:lnSpc>
                <a:spcPct val="150000"/>
              </a:lnSpc>
              <a:buFont typeface="+mj-lt"/>
              <a:buAutoNum type="arabicParenR"/>
            </a:pPr>
            <a:r>
              <a:rPr lang="en-US" dirty="0">
                <a:latin typeface="Times New Roman" panose="02020603050405020304" pitchFamily="18" charset="0"/>
                <a:cs typeface="Times New Roman" panose="02020603050405020304" pitchFamily="18" charset="0"/>
              </a:rPr>
              <a:t>Maximal Variation Sampling </a:t>
            </a:r>
            <a:endParaRPr lang="en-US" dirty="0" smtClean="0">
              <a:latin typeface="Times New Roman" panose="02020603050405020304" pitchFamily="18" charset="0"/>
              <a:cs typeface="Times New Roman" panose="02020603050405020304" pitchFamily="18" charset="0"/>
            </a:endParaRPr>
          </a:p>
          <a:p>
            <a:pPr marL="514350" indent="-514350" algn="l" rtl="0">
              <a:lnSpc>
                <a:spcPct val="150000"/>
              </a:lnSpc>
              <a:buFont typeface="+mj-lt"/>
              <a:buAutoNum type="arabicParenR"/>
            </a:pPr>
            <a:r>
              <a:rPr lang="en-US" dirty="0">
                <a:latin typeface="Times New Roman" panose="02020603050405020304" pitchFamily="18" charset="0"/>
                <a:cs typeface="Times New Roman" panose="02020603050405020304" pitchFamily="18" charset="0"/>
              </a:rPr>
              <a:t>Typical Sampling</a:t>
            </a:r>
          </a:p>
          <a:p>
            <a:pPr marL="514350" indent="-514350" algn="l" rtl="0">
              <a:lnSpc>
                <a:spcPct val="150000"/>
              </a:lnSpc>
              <a:buFont typeface="+mj-lt"/>
              <a:buAutoNum type="arabicParenR"/>
            </a:pPr>
            <a:r>
              <a:rPr lang="en-US" dirty="0">
                <a:latin typeface="Times New Roman" panose="02020603050405020304" pitchFamily="18" charset="0"/>
                <a:cs typeface="Times New Roman" panose="02020603050405020304" pitchFamily="18" charset="0"/>
              </a:rPr>
              <a:t>Theory or Concept Sampling</a:t>
            </a:r>
          </a:p>
          <a:p>
            <a:pPr marL="514350" indent="-514350" algn="l" rtl="0">
              <a:lnSpc>
                <a:spcPct val="150000"/>
              </a:lnSpc>
              <a:buFont typeface="+mj-lt"/>
              <a:buAutoNum type="arabicParenR"/>
            </a:pPr>
            <a:r>
              <a:rPr lang="en-US" dirty="0">
                <a:latin typeface="Times New Roman" panose="02020603050405020304" pitchFamily="18" charset="0"/>
                <a:cs typeface="Times New Roman" panose="02020603050405020304" pitchFamily="18" charset="0"/>
              </a:rPr>
              <a:t>Homogeneous Sampling</a:t>
            </a:r>
          </a:p>
          <a:p>
            <a:pPr marL="514350" indent="-514350" algn="l" rtl="0">
              <a:lnSpc>
                <a:spcPct val="150000"/>
              </a:lnSpc>
              <a:buFont typeface="+mj-lt"/>
              <a:buAutoNum type="arabicParenR"/>
            </a:pPr>
            <a:r>
              <a:rPr lang="en-US" dirty="0">
                <a:latin typeface="Times New Roman" panose="02020603050405020304" pitchFamily="18" charset="0"/>
                <a:cs typeface="Times New Roman" panose="02020603050405020304" pitchFamily="18" charset="0"/>
              </a:rPr>
              <a:t>Critical Sampling</a:t>
            </a:r>
          </a:p>
          <a:p>
            <a:pPr marL="514350" indent="-514350" algn="l" rtl="0">
              <a:lnSpc>
                <a:spcPct val="150000"/>
              </a:lnSpc>
              <a:buFont typeface="+mj-lt"/>
              <a:buAutoNum type="arabicParenR"/>
            </a:pPr>
            <a:r>
              <a:rPr lang="en-US" dirty="0">
                <a:latin typeface="Times New Roman" panose="02020603050405020304" pitchFamily="18" charset="0"/>
                <a:cs typeface="Times New Roman" panose="02020603050405020304" pitchFamily="18" charset="0"/>
              </a:rPr>
              <a:t>Opportunistic Sampling</a:t>
            </a:r>
          </a:p>
          <a:p>
            <a:pPr marL="514350" indent="-514350" algn="l" rtl="0">
              <a:lnSpc>
                <a:spcPct val="150000"/>
              </a:lnSpc>
              <a:buFont typeface="+mj-lt"/>
              <a:buAutoNum type="arabicParenR"/>
            </a:pPr>
            <a:r>
              <a:rPr lang="en-US" dirty="0">
                <a:latin typeface="Times New Roman" panose="02020603050405020304" pitchFamily="18" charset="0"/>
                <a:cs typeface="Times New Roman" panose="02020603050405020304" pitchFamily="18" charset="0"/>
              </a:rPr>
              <a:t>Snowball Sampling</a:t>
            </a:r>
          </a:p>
          <a:p>
            <a:pPr lvl="0" algn="l" rtl="0"/>
            <a:endParaRPr lang="en-US"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10287" y="4267200"/>
            <a:ext cx="3033713" cy="2381250"/>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6585386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785802"/>
            <a:ext cx="8229600" cy="1143000"/>
          </a:xfrm>
        </p:spPr>
        <p:txBody>
          <a:bodyPr>
            <a:normAutofit fontScale="90000"/>
          </a:bodyPr>
          <a:lstStyle/>
          <a:p>
            <a:pPr lvl="0" algn="l"/>
            <a:r>
              <a:rPr lang="en-US" b="1" i="1" dirty="0" smtClean="0">
                <a:solidFill>
                  <a:srgbClr val="FF0000"/>
                </a:solidFill>
              </a:rPr>
              <a:t>1- Maximal Variation Sampling</a:t>
            </a:r>
            <a:r>
              <a:rPr lang="en-US" dirty="0" smtClean="0">
                <a:solidFill>
                  <a:srgbClr val="FF0000"/>
                </a:solidFill>
              </a:rPr>
              <a:t> </a:t>
            </a:r>
            <a:r>
              <a:rPr lang="en-US" b="1" dirty="0" smtClean="0">
                <a:solidFill>
                  <a:srgbClr val="FF0000"/>
                </a:solidFill>
              </a:rPr>
              <a:t> </a:t>
            </a:r>
            <a:r>
              <a:rPr lang="en-US" dirty="0" smtClean="0">
                <a:solidFill>
                  <a:srgbClr val="FF0000"/>
                </a:solidFill>
              </a:rPr>
              <a:t/>
            </a:r>
            <a:br>
              <a:rPr lang="en-US" dirty="0" smtClean="0">
                <a:solidFill>
                  <a:srgbClr val="FF0000"/>
                </a:solidFill>
              </a:rPr>
            </a:br>
            <a:endParaRPr lang="ar-IQ" dirty="0">
              <a:solidFill>
                <a:srgbClr val="FF0000"/>
              </a:solidFill>
            </a:endParaRPr>
          </a:p>
        </p:txBody>
      </p:sp>
      <p:sp>
        <p:nvSpPr>
          <p:cNvPr id="3" name="عنصر نائب للمحتوى 2"/>
          <p:cNvSpPr>
            <a:spLocks noGrp="1"/>
          </p:cNvSpPr>
          <p:nvPr>
            <p:ph idx="1"/>
          </p:nvPr>
        </p:nvSpPr>
        <p:spPr>
          <a:xfrm>
            <a:off x="457200" y="1785926"/>
            <a:ext cx="8229600" cy="4525963"/>
          </a:xfrm>
        </p:spPr>
        <p:txBody>
          <a:bodyPr/>
          <a:lstStyle/>
          <a:p>
            <a:pPr marL="533400" indent="0" algn="just" rtl="0">
              <a:lnSpc>
                <a:spcPct val="200000"/>
              </a:lnSpc>
              <a:buNone/>
            </a:pPr>
            <a:r>
              <a:rPr lang="en-US" dirty="0" smtClean="0">
                <a:latin typeface="Times New Roman" panose="02020603050405020304" pitchFamily="18" charset="0"/>
                <a:cs typeface="Times New Roman" panose="02020603050405020304" pitchFamily="18" charset="0"/>
              </a:rPr>
              <a:t>It </a:t>
            </a:r>
            <a:r>
              <a:rPr lang="en-US" dirty="0">
                <a:latin typeface="Times New Roman" panose="02020603050405020304" pitchFamily="18" charset="0"/>
                <a:cs typeface="Times New Roman" panose="02020603050405020304" pitchFamily="18" charset="0"/>
              </a:rPr>
              <a:t>is when </a:t>
            </a:r>
            <a:r>
              <a:rPr lang="en-US" dirty="0" smtClean="0">
                <a:latin typeface="Times New Roman" panose="02020603050405020304" pitchFamily="18" charset="0"/>
                <a:cs typeface="Times New Roman" panose="02020603050405020304" pitchFamily="18" charset="0"/>
              </a:rPr>
              <a:t>you select </a:t>
            </a:r>
            <a:r>
              <a:rPr lang="en-US" dirty="0">
                <a:latin typeface="Times New Roman" panose="02020603050405020304" pitchFamily="18" charset="0"/>
                <a:cs typeface="Times New Roman" panose="02020603050405020304" pitchFamily="18" charset="0"/>
              </a:rPr>
              <a:t>individuals that differ on a certain characteristic. In this strategy you  should first identify the characteristic and then </a:t>
            </a:r>
            <a:r>
              <a:rPr lang="en-US" dirty="0" smtClean="0">
                <a:latin typeface="Times New Roman" panose="02020603050405020304" pitchFamily="18" charset="0"/>
                <a:cs typeface="Times New Roman" panose="02020603050405020304" pitchFamily="18" charset="0"/>
              </a:rPr>
              <a:t>find individuals or sites  </a:t>
            </a:r>
            <a:r>
              <a:rPr lang="en-US" dirty="0">
                <a:latin typeface="Times New Roman" panose="02020603050405020304" pitchFamily="18" charset="0"/>
                <a:cs typeface="Times New Roman" panose="02020603050405020304" pitchFamily="18" charset="0"/>
              </a:rPr>
              <a:t>which display that characteristic</a:t>
            </a:r>
            <a:r>
              <a:rPr lang="en-US" dirty="0"/>
              <a:t>.  </a:t>
            </a:r>
            <a:endParaRPr lang="ar-IQ" dirty="0"/>
          </a:p>
        </p:txBody>
      </p:sp>
    </p:spTree>
    <p:extLst>
      <p:ext uri="{BB962C8B-B14F-4D97-AF65-F5344CB8AC3E}">
        <p14:creationId xmlns:p14="http://schemas.microsoft.com/office/powerpoint/2010/main" xmlns="" val="111873889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828800"/>
            <a:ext cx="6858000" cy="3797491"/>
          </a:xfrm>
        </p:spPr>
        <p:txBody>
          <a:bodyPr>
            <a:normAutofit fontScale="92500" lnSpcReduction="20000"/>
          </a:bodyPr>
          <a:lstStyle/>
          <a:p>
            <a:pPr marL="109728" indent="0">
              <a:lnSpc>
                <a:spcPct val="200000"/>
              </a:lnSpc>
              <a:buNone/>
            </a:pP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It is when you study a person or a site that is “typical” to those unfamiliar with the situation. You can select a typical sample by collecting demographic  data or survey data about all cases. </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p>
          <a:p>
            <a:pPr marL="109728" indent="0">
              <a:lnSpc>
                <a:spcPct val="200000"/>
              </a:lnSpc>
              <a:buNone/>
            </a:pPr>
            <a:endParaRPr lang="en-SG" dirty="0">
              <a:solidFill>
                <a:schemeClr val="accent6">
                  <a:lumMod val="50000"/>
                </a:schemeClr>
              </a:solidFill>
            </a:endParaRPr>
          </a:p>
        </p:txBody>
      </p:sp>
      <p:sp>
        <p:nvSpPr>
          <p:cNvPr id="3" name="Title 2"/>
          <p:cNvSpPr>
            <a:spLocks noGrp="1"/>
          </p:cNvSpPr>
          <p:nvPr>
            <p:ph type="title"/>
          </p:nvPr>
        </p:nvSpPr>
        <p:spPr/>
        <p:txBody>
          <a:bodyPr>
            <a:normAutofit fontScale="90000"/>
          </a:bodyPr>
          <a:lstStyle/>
          <a:p>
            <a:pPr algn="ctr"/>
            <a:r>
              <a:rPr lang="en-US" i="1" dirty="0" smtClean="0">
                <a:solidFill>
                  <a:srgbClr val="FF0000"/>
                </a:solidFill>
              </a:rPr>
              <a:t/>
            </a:r>
            <a:br>
              <a:rPr lang="en-US" i="1" dirty="0" smtClean="0">
                <a:solidFill>
                  <a:srgbClr val="FF0000"/>
                </a:solidFill>
              </a:rPr>
            </a:br>
            <a:r>
              <a:rPr lang="en-US" i="1" dirty="0" smtClean="0">
                <a:solidFill>
                  <a:srgbClr val="FF0000"/>
                </a:solidFill>
              </a:rPr>
              <a:t>2- </a:t>
            </a:r>
            <a:r>
              <a:rPr lang="en-US" i="1" dirty="0">
                <a:solidFill>
                  <a:srgbClr val="FF0000"/>
                </a:solidFill>
              </a:rPr>
              <a:t>Typical Sampling</a:t>
            </a:r>
            <a:r>
              <a:rPr lang="en-US" dirty="0">
                <a:solidFill>
                  <a:srgbClr val="FF0000"/>
                </a:solidFill>
              </a:rPr>
              <a:t/>
            </a:r>
            <a:br>
              <a:rPr lang="en-US" dirty="0">
                <a:solidFill>
                  <a:srgbClr val="FF0000"/>
                </a:solidFill>
              </a:rPr>
            </a:br>
            <a:endParaRPr lang="en-SG" dirty="0">
              <a:solidFill>
                <a:srgbClr val="FF0000"/>
              </a:solidFill>
            </a:endParaRPr>
          </a:p>
        </p:txBody>
      </p:sp>
    </p:spTree>
    <p:extLst>
      <p:ext uri="{BB962C8B-B14F-4D97-AF65-F5344CB8AC3E}">
        <p14:creationId xmlns:p14="http://schemas.microsoft.com/office/powerpoint/2010/main" xmlns="" val="262043604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928678"/>
            <a:ext cx="8229600" cy="1143000"/>
          </a:xfrm>
        </p:spPr>
        <p:txBody>
          <a:bodyPr>
            <a:normAutofit fontScale="90000"/>
          </a:bodyPr>
          <a:lstStyle/>
          <a:p>
            <a:pPr lvl="0" algn="l"/>
            <a:r>
              <a:rPr lang="en-US" b="1" i="1" dirty="0" smtClean="0">
                <a:solidFill>
                  <a:srgbClr val="FF0000"/>
                </a:solidFill>
              </a:rPr>
              <a:t>3-Theory or Concept Sampling</a:t>
            </a:r>
            <a:r>
              <a:rPr lang="en-US" dirty="0" smtClean="0">
                <a:solidFill>
                  <a:srgbClr val="FF0000"/>
                </a:solidFill>
              </a:rPr>
              <a:t/>
            </a:r>
            <a:br>
              <a:rPr lang="en-US" dirty="0" smtClean="0">
                <a:solidFill>
                  <a:srgbClr val="FF0000"/>
                </a:solidFill>
              </a:rPr>
            </a:br>
            <a:endParaRPr lang="ar-IQ" dirty="0">
              <a:solidFill>
                <a:srgbClr val="FF0000"/>
              </a:solidFill>
            </a:endParaRPr>
          </a:p>
        </p:txBody>
      </p:sp>
      <p:sp>
        <p:nvSpPr>
          <p:cNvPr id="3" name="عنصر نائب للمحتوى 2"/>
          <p:cNvSpPr>
            <a:spLocks noGrp="1"/>
          </p:cNvSpPr>
          <p:nvPr>
            <p:ph idx="1"/>
          </p:nvPr>
        </p:nvSpPr>
        <p:spPr>
          <a:xfrm>
            <a:off x="457200" y="1760557"/>
            <a:ext cx="8229600" cy="4525963"/>
          </a:xfrm>
        </p:spPr>
        <p:txBody>
          <a:bodyPr/>
          <a:lstStyle/>
          <a:p>
            <a:pPr indent="22225" algn="just" rtl="0">
              <a:lnSpc>
                <a:spcPct val="150000"/>
              </a:lnSpc>
              <a:buNone/>
            </a:pPr>
            <a:r>
              <a:rPr lang="en-US" sz="2800" dirty="0" smtClean="0">
                <a:latin typeface="Times New Roman" panose="02020603050405020304" pitchFamily="18" charset="0"/>
                <a:cs typeface="Times New Roman" panose="02020603050405020304" pitchFamily="18" charset="0"/>
              </a:rPr>
              <a:t>It </a:t>
            </a:r>
            <a:r>
              <a:rPr lang="en-US" sz="2800" dirty="0">
                <a:latin typeface="Times New Roman" panose="02020603050405020304" pitchFamily="18" charset="0"/>
                <a:cs typeface="Times New Roman" panose="02020603050405020304" pitchFamily="18" charset="0"/>
              </a:rPr>
              <a:t>is when </a:t>
            </a:r>
            <a:r>
              <a:rPr lang="en-US" sz="2800" dirty="0" smtClean="0">
                <a:latin typeface="Times New Roman" panose="02020603050405020304" pitchFamily="18" charset="0"/>
                <a:cs typeface="Times New Roman" panose="02020603050405020304" pitchFamily="18" charset="0"/>
              </a:rPr>
              <a:t>you select </a:t>
            </a:r>
            <a:r>
              <a:rPr lang="en-US" sz="2800" dirty="0">
                <a:latin typeface="Times New Roman" panose="02020603050405020304" pitchFamily="18" charset="0"/>
                <a:cs typeface="Times New Roman" panose="02020603050405020304" pitchFamily="18" charset="0"/>
              </a:rPr>
              <a:t>individuals or sites because they can help </a:t>
            </a:r>
            <a:r>
              <a:rPr lang="en-US" sz="2800" dirty="0" smtClean="0">
                <a:latin typeface="Times New Roman" panose="02020603050405020304" pitchFamily="18" charset="0"/>
                <a:cs typeface="Times New Roman" panose="02020603050405020304" pitchFamily="18" charset="0"/>
              </a:rPr>
              <a:t>you </a:t>
            </a:r>
            <a:r>
              <a:rPr lang="en-US" sz="2800" dirty="0">
                <a:latin typeface="Times New Roman" panose="02020603050405020304" pitchFamily="18" charset="0"/>
                <a:cs typeface="Times New Roman" panose="02020603050405020304" pitchFamily="18" charset="0"/>
              </a:rPr>
              <a:t>to generate a theory or specific concepts within the theory. In this strategy you need a full understanding of the concept or the theory expected to discover during the </a:t>
            </a:r>
            <a:r>
              <a:rPr lang="en-US" sz="2800" dirty="0" smtClean="0">
                <a:latin typeface="Times New Roman" panose="02020603050405020304" pitchFamily="18" charset="0"/>
                <a:cs typeface="Times New Roman" panose="02020603050405020304" pitchFamily="18" charset="0"/>
              </a:rPr>
              <a:t>study</a:t>
            </a:r>
            <a:r>
              <a:rPr lang="en-US" dirty="0" smtClean="0">
                <a:latin typeface="Times New Roman" panose="02020603050405020304" pitchFamily="18" charset="0"/>
                <a:cs typeface="Times New Roman" panose="02020603050405020304" pitchFamily="18" charset="0"/>
              </a:rPr>
              <a:t>.</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9671215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lnSpc>
                <a:spcPct val="150000"/>
              </a:lnSpc>
              <a:buNone/>
            </a:pPr>
            <a:r>
              <a:rPr lang="en-US" sz="3600" dirty="0">
                <a:latin typeface="Times New Roman" panose="02020603050405020304" pitchFamily="18" charset="0"/>
                <a:cs typeface="Times New Roman" panose="02020603050405020304" pitchFamily="18" charset="0"/>
              </a:rPr>
              <a:t>It is when you select certain sites or people because they possess similar characteristics. In this strategy, you need to identify the characteristics and find individuals or sites that possess it. </a:t>
            </a:r>
            <a:endParaRPr lang="ar-IQ" sz="3600" dirty="0">
              <a:latin typeface="Times New Roman" panose="02020603050405020304" pitchFamily="18" charset="0"/>
              <a:cs typeface="Times New Roman" panose="02020603050405020304" pitchFamily="18" charset="0"/>
            </a:endParaRPr>
          </a:p>
          <a:p>
            <a:endParaRPr lang="en-SG" dirty="0"/>
          </a:p>
        </p:txBody>
      </p:sp>
      <p:sp>
        <p:nvSpPr>
          <p:cNvPr id="3" name="Title 2"/>
          <p:cNvSpPr>
            <a:spLocks noGrp="1"/>
          </p:cNvSpPr>
          <p:nvPr>
            <p:ph type="title"/>
          </p:nvPr>
        </p:nvSpPr>
        <p:spPr>
          <a:xfrm>
            <a:off x="457200" y="685800"/>
            <a:ext cx="8229600" cy="731838"/>
          </a:xfrm>
        </p:spPr>
        <p:txBody>
          <a:bodyPr>
            <a:normAutofit fontScale="90000"/>
          </a:bodyPr>
          <a:lstStyle/>
          <a:p>
            <a:r>
              <a:rPr lang="en-US" dirty="0">
                <a:solidFill>
                  <a:srgbClr val="FF0000"/>
                </a:solidFill>
              </a:rPr>
              <a:t>4- </a:t>
            </a:r>
            <a:r>
              <a:rPr lang="en-US" i="1" dirty="0">
                <a:solidFill>
                  <a:srgbClr val="FF0000"/>
                </a:solidFill>
              </a:rPr>
              <a:t>Homogeneous Sampling</a:t>
            </a:r>
            <a:r>
              <a:rPr lang="en-US" dirty="0">
                <a:solidFill>
                  <a:srgbClr val="FF0000"/>
                </a:solidFill>
              </a:rPr>
              <a:t/>
            </a:r>
            <a:br>
              <a:rPr lang="en-US" dirty="0">
                <a:solidFill>
                  <a:srgbClr val="FF0000"/>
                </a:solidFill>
              </a:rPr>
            </a:br>
            <a:endParaRPr lang="en-SG" dirty="0">
              <a:solidFill>
                <a:srgbClr val="FF0000"/>
              </a:solidFill>
            </a:endParaRPr>
          </a:p>
        </p:txBody>
      </p:sp>
    </p:spTree>
    <p:extLst>
      <p:ext uri="{BB962C8B-B14F-4D97-AF65-F5344CB8AC3E}">
        <p14:creationId xmlns:p14="http://schemas.microsoft.com/office/powerpoint/2010/main" xmlns="" val="4090321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928678"/>
            <a:ext cx="8229600" cy="1143000"/>
          </a:xfrm>
        </p:spPr>
        <p:txBody>
          <a:bodyPr>
            <a:normAutofit fontScale="90000"/>
          </a:bodyPr>
          <a:lstStyle/>
          <a:p>
            <a:pPr lvl="0" algn="l"/>
            <a:r>
              <a:rPr lang="en-US" b="1" i="1" dirty="0" smtClean="0">
                <a:solidFill>
                  <a:srgbClr val="FF0000"/>
                </a:solidFill>
              </a:rPr>
              <a:t>5- Critical Sampling</a:t>
            </a:r>
            <a:r>
              <a:rPr lang="en-US" dirty="0" smtClean="0">
                <a:solidFill>
                  <a:srgbClr val="FF0000"/>
                </a:solidFill>
              </a:rPr>
              <a:t/>
            </a:r>
            <a:br>
              <a:rPr lang="en-US" dirty="0" smtClean="0">
                <a:solidFill>
                  <a:srgbClr val="FF0000"/>
                </a:solidFill>
              </a:rPr>
            </a:br>
            <a:endParaRPr lang="ar-IQ" dirty="0">
              <a:solidFill>
                <a:srgbClr val="FF0000"/>
              </a:solidFill>
            </a:endParaRPr>
          </a:p>
        </p:txBody>
      </p:sp>
      <p:sp>
        <p:nvSpPr>
          <p:cNvPr id="3" name="عنصر نائب للمحتوى 2"/>
          <p:cNvSpPr>
            <a:spLocks noGrp="1"/>
          </p:cNvSpPr>
          <p:nvPr>
            <p:ph idx="1"/>
          </p:nvPr>
        </p:nvSpPr>
        <p:spPr>
          <a:xfrm>
            <a:off x="457200" y="1785926"/>
            <a:ext cx="7620000" cy="4525963"/>
          </a:xfrm>
        </p:spPr>
        <p:txBody>
          <a:bodyPr>
            <a:normAutofit/>
          </a:bodyPr>
          <a:lstStyle/>
          <a:p>
            <a:pPr marL="631825" indent="22225" algn="just" rtl="0">
              <a:lnSpc>
                <a:spcPct val="150000"/>
              </a:lnSpc>
              <a:buNone/>
            </a:pPr>
            <a:r>
              <a:rPr lang="en-US" sz="3200" dirty="0" smtClean="0">
                <a:latin typeface="Times New Roman" panose="02020603050405020304" pitchFamily="18" charset="0"/>
                <a:cs typeface="Times New Roman" panose="02020603050405020304" pitchFamily="18" charset="0"/>
              </a:rPr>
              <a:t>It </a:t>
            </a:r>
            <a:r>
              <a:rPr lang="en-US" sz="3200" dirty="0">
                <a:latin typeface="Times New Roman" panose="02020603050405020304" pitchFamily="18" charset="0"/>
                <a:cs typeface="Times New Roman" panose="02020603050405020304" pitchFamily="18" charset="0"/>
              </a:rPr>
              <a:t>is when </a:t>
            </a:r>
            <a:r>
              <a:rPr lang="en-US" sz="3200" dirty="0" smtClean="0">
                <a:latin typeface="Times New Roman" panose="02020603050405020304" pitchFamily="18" charset="0"/>
                <a:cs typeface="Times New Roman" panose="02020603050405020304" pitchFamily="18" charset="0"/>
              </a:rPr>
              <a:t>you study </a:t>
            </a:r>
            <a:r>
              <a:rPr lang="en-US" sz="3200" dirty="0">
                <a:latin typeface="Times New Roman" panose="02020603050405020304" pitchFamily="18" charset="0"/>
                <a:cs typeface="Times New Roman" panose="02020603050405020304" pitchFamily="18" charset="0"/>
              </a:rPr>
              <a:t>an exceptional case represents the central phenomenon in dramatic terms. </a:t>
            </a:r>
            <a:endParaRPr lang="ar-IQ"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5722827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928678"/>
            <a:ext cx="8229600" cy="1143000"/>
          </a:xfrm>
        </p:spPr>
        <p:txBody>
          <a:bodyPr>
            <a:normAutofit fontScale="90000"/>
          </a:bodyPr>
          <a:lstStyle/>
          <a:p>
            <a:pPr lvl="0" algn="l" rtl="0"/>
            <a:r>
              <a:rPr lang="en-US" b="1" i="1" dirty="0" smtClean="0">
                <a:solidFill>
                  <a:srgbClr val="FF0000"/>
                </a:solidFill>
              </a:rPr>
              <a:t>6- Opportunistic Sampling</a:t>
            </a:r>
            <a:r>
              <a:rPr lang="en-US" dirty="0" smtClean="0">
                <a:solidFill>
                  <a:srgbClr val="FF0000"/>
                </a:solidFill>
              </a:rPr>
              <a:t/>
            </a:r>
            <a:br>
              <a:rPr lang="en-US" dirty="0" smtClean="0">
                <a:solidFill>
                  <a:srgbClr val="FF0000"/>
                </a:solidFill>
              </a:rPr>
            </a:br>
            <a:endParaRPr lang="ar-IQ" dirty="0">
              <a:solidFill>
                <a:srgbClr val="FF0000"/>
              </a:solidFill>
            </a:endParaRPr>
          </a:p>
        </p:txBody>
      </p:sp>
      <p:sp>
        <p:nvSpPr>
          <p:cNvPr id="3" name="عنصر نائب للمحتوى 2"/>
          <p:cNvSpPr>
            <a:spLocks noGrp="1"/>
          </p:cNvSpPr>
          <p:nvPr>
            <p:ph idx="1"/>
          </p:nvPr>
        </p:nvSpPr>
        <p:spPr>
          <a:xfrm>
            <a:off x="857224" y="1905000"/>
            <a:ext cx="7448576" cy="4549765"/>
          </a:xfrm>
        </p:spPr>
        <p:txBody>
          <a:bodyPr/>
          <a:lstStyle/>
          <a:p>
            <a:pPr indent="22225" algn="just" rtl="0">
              <a:lnSpc>
                <a:spcPct val="150000"/>
              </a:lnSpc>
              <a:buNone/>
            </a:pPr>
            <a:r>
              <a:rPr lang="en-US" dirty="0" smtClean="0">
                <a:latin typeface="Times New Roman" panose="02020603050405020304" pitchFamily="18" charset="0"/>
                <a:cs typeface="Times New Roman" panose="02020603050405020304" pitchFamily="18" charset="0"/>
              </a:rPr>
              <a:t>It </a:t>
            </a:r>
            <a:r>
              <a:rPr lang="en-US" dirty="0">
                <a:latin typeface="Times New Roman" panose="02020603050405020304" pitchFamily="18" charset="0"/>
                <a:cs typeface="Times New Roman" panose="02020603050405020304" pitchFamily="18" charset="0"/>
              </a:rPr>
              <a:t>is used after data collection begins, when you may find that you need to collect new information </a:t>
            </a:r>
            <a:r>
              <a:rPr lang="en-US" dirty="0" smtClean="0">
                <a:latin typeface="Times New Roman" panose="02020603050405020304" pitchFamily="18" charset="0"/>
                <a:cs typeface="Times New Roman" panose="02020603050405020304" pitchFamily="18" charset="0"/>
              </a:rPr>
              <a:t>to answer </a:t>
            </a:r>
            <a:r>
              <a:rPr lang="en-US" dirty="0">
                <a:latin typeface="Times New Roman" panose="02020603050405020304" pitchFamily="18" charset="0"/>
                <a:cs typeface="Times New Roman" panose="02020603050405020304" pitchFamily="18" charset="0"/>
              </a:rPr>
              <a:t>your research questions. </a:t>
            </a:r>
            <a:endParaRPr lang="ar-IQ"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8148480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857240"/>
            <a:ext cx="8229600" cy="1143000"/>
          </a:xfrm>
        </p:spPr>
        <p:txBody>
          <a:bodyPr>
            <a:normAutofit fontScale="90000"/>
          </a:bodyPr>
          <a:lstStyle/>
          <a:p>
            <a:pPr lvl="0" algn="l" rtl="0"/>
            <a:r>
              <a:rPr lang="en-US" dirty="0" smtClean="0">
                <a:solidFill>
                  <a:srgbClr val="FF0000"/>
                </a:solidFill>
              </a:rPr>
              <a:t>7- </a:t>
            </a:r>
            <a:r>
              <a:rPr lang="en-US" b="1" i="1" dirty="0" smtClean="0">
                <a:solidFill>
                  <a:srgbClr val="FF0000"/>
                </a:solidFill>
              </a:rPr>
              <a:t>Snowball Sampling</a:t>
            </a:r>
            <a:r>
              <a:rPr lang="en-US" dirty="0" smtClean="0">
                <a:solidFill>
                  <a:srgbClr val="FF0000"/>
                </a:solidFill>
              </a:rPr>
              <a:t/>
            </a:r>
            <a:br>
              <a:rPr lang="en-US" dirty="0" smtClean="0">
                <a:solidFill>
                  <a:srgbClr val="FF0000"/>
                </a:solidFill>
              </a:rPr>
            </a:br>
            <a:endParaRPr lang="ar-IQ" dirty="0">
              <a:solidFill>
                <a:srgbClr val="FF0000"/>
              </a:solidFill>
            </a:endParaRPr>
          </a:p>
        </p:txBody>
      </p:sp>
      <p:sp>
        <p:nvSpPr>
          <p:cNvPr id="3" name="عنصر نائب للمحتوى 2"/>
          <p:cNvSpPr>
            <a:spLocks noGrp="1"/>
          </p:cNvSpPr>
          <p:nvPr>
            <p:ph idx="1"/>
          </p:nvPr>
        </p:nvSpPr>
        <p:spPr>
          <a:xfrm>
            <a:off x="457200" y="1785926"/>
            <a:ext cx="8229600" cy="4525963"/>
          </a:xfrm>
        </p:spPr>
        <p:txBody>
          <a:bodyPr>
            <a:normAutofit/>
          </a:bodyPr>
          <a:lstStyle/>
          <a:p>
            <a:pPr indent="22225" algn="l" rtl="0">
              <a:lnSpc>
                <a:spcPct val="150000"/>
              </a:lnSpc>
              <a:buNone/>
            </a:pPr>
            <a:r>
              <a:rPr lang="en-US" sz="3200" dirty="0" smtClean="0">
                <a:latin typeface="Times New Roman" panose="02020603050405020304" pitchFamily="18" charset="0"/>
                <a:cs typeface="Times New Roman" panose="02020603050405020304" pitchFamily="18" charset="0"/>
              </a:rPr>
              <a:t>It </a:t>
            </a:r>
            <a:r>
              <a:rPr lang="en-US" sz="3200" dirty="0">
                <a:latin typeface="Times New Roman" panose="02020603050405020304" pitchFamily="18" charset="0"/>
                <a:cs typeface="Times New Roman" panose="02020603050405020304" pitchFamily="18" charset="0"/>
              </a:rPr>
              <a:t>is when you don't know the best people to study because of the unfamiliarity of the topic or the complexity of events. So you ask participants during interviews to suggest other individuals to be sampled</a:t>
            </a:r>
            <a:r>
              <a:rPr lang="en-US" dirty="0"/>
              <a:t>. </a:t>
            </a:r>
          </a:p>
          <a:p>
            <a:pPr algn="l" rtl="0">
              <a:lnSpc>
                <a:spcPct val="150000"/>
              </a:lnSpc>
              <a:buNone/>
            </a:pPr>
            <a:r>
              <a:rPr lang="en-US" dirty="0"/>
              <a:t> </a:t>
            </a:r>
          </a:p>
          <a:p>
            <a:endParaRPr lang="ar-IQ"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96000" y="4800600"/>
            <a:ext cx="2743200" cy="2057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26380898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9651" y="1460679"/>
            <a:ext cx="7391400" cy="4178491"/>
          </a:xfrm>
        </p:spPr>
        <p:txBody>
          <a:bodyPr>
            <a:normAutofit fontScale="92500" lnSpcReduction="10000"/>
          </a:bodyPr>
          <a:lstStyle/>
          <a:p>
            <a:pPr>
              <a:buFont typeface="Wingdings" panose="05000000000000000000" pitchFamily="2" charset="2"/>
              <a:buChar char="Ø"/>
            </a:pPr>
            <a:endParaRPr lang="en-SG" dirty="0" smtClean="0"/>
          </a:p>
          <a:p>
            <a:pPr>
              <a:lnSpc>
                <a:spcPct val="150000"/>
              </a:lnSpc>
              <a:buFont typeface="Wingdings" panose="05000000000000000000" pitchFamily="2" charset="2"/>
              <a:buChar char="Ø"/>
            </a:pPr>
            <a:r>
              <a:rPr lang="en-US" altLang="en-US" sz="2800" dirty="0">
                <a:latin typeface="Times New Roman" panose="02020603050405020304" pitchFamily="18" charset="0"/>
                <a:cs typeface="Times New Roman" panose="02020603050405020304" pitchFamily="18" charset="0"/>
              </a:rPr>
              <a:t>It is the researcher’s ethical responsibility to safeguard the story teller by maintaining the understood purpose of the research… </a:t>
            </a:r>
            <a:endParaRPr lang="en-SG" sz="2800" dirty="0" smtClean="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r>
              <a:rPr lang="en-SG" sz="2800" dirty="0" smtClean="0">
                <a:latin typeface="Times New Roman" panose="02020603050405020304" pitchFamily="18" charset="0"/>
                <a:cs typeface="Times New Roman" panose="02020603050405020304" pitchFamily="18" charset="0"/>
              </a:rPr>
              <a:t>The relationship should be based on trust between the researcher and participants. </a:t>
            </a:r>
          </a:p>
          <a:p>
            <a:pPr>
              <a:lnSpc>
                <a:spcPct val="150000"/>
              </a:lnSpc>
              <a:buFont typeface="Wingdings" panose="05000000000000000000" pitchFamily="2" charset="2"/>
              <a:buChar char="Ø"/>
            </a:pPr>
            <a:r>
              <a:rPr lang="en-SG" sz="2800" dirty="0" smtClean="0">
                <a:latin typeface="Times New Roman" panose="02020603050405020304" pitchFamily="18" charset="0"/>
                <a:cs typeface="Times New Roman" panose="02020603050405020304" pitchFamily="18" charset="0"/>
              </a:rPr>
              <a:t>Inform participants </a:t>
            </a:r>
            <a:r>
              <a:rPr lang="en-SG" dirty="0">
                <a:latin typeface="Times New Roman" panose="02020603050405020304" pitchFamily="18" charset="0"/>
                <a:cs typeface="Times New Roman" panose="02020603050405020304" pitchFamily="18" charset="0"/>
              </a:rPr>
              <a:t>of the purpose of </a:t>
            </a:r>
            <a:r>
              <a:rPr lang="en-SG" dirty="0" smtClean="0">
                <a:latin typeface="Times New Roman" panose="02020603050405020304" pitchFamily="18" charset="0"/>
                <a:cs typeface="Times New Roman" panose="02020603050405020304" pitchFamily="18" charset="0"/>
              </a:rPr>
              <a:t>the study.</a:t>
            </a:r>
          </a:p>
          <a:p>
            <a:pPr>
              <a:buFont typeface="Wingdings" panose="05000000000000000000" pitchFamily="2" charset="2"/>
              <a:buChar char="Ø"/>
            </a:pPr>
            <a:endParaRPr lang="en-SG" dirty="0"/>
          </a:p>
        </p:txBody>
      </p:sp>
      <p:sp>
        <p:nvSpPr>
          <p:cNvPr id="2" name="Title 1"/>
          <p:cNvSpPr>
            <a:spLocks noGrp="1"/>
          </p:cNvSpPr>
          <p:nvPr>
            <p:ph type="title"/>
          </p:nvPr>
        </p:nvSpPr>
        <p:spPr>
          <a:xfrm>
            <a:off x="457200" y="838200"/>
            <a:ext cx="7772400" cy="731838"/>
          </a:xfrm>
        </p:spPr>
        <p:txBody>
          <a:bodyPr>
            <a:normAutofit fontScale="90000"/>
          </a:bodyPr>
          <a:lstStyle/>
          <a:p>
            <a:pPr algn="ctr"/>
            <a:r>
              <a:rPr lang="en-SG" b="1" dirty="0" smtClean="0">
                <a:solidFill>
                  <a:srgbClr val="FF0000"/>
                </a:solidFill>
                <a:latin typeface="Times New Roman" panose="02020603050405020304" pitchFamily="18" charset="0"/>
                <a:cs typeface="Times New Roman" panose="02020603050405020304" pitchFamily="18" charset="0"/>
              </a:rPr>
              <a:t>             Ethical </a:t>
            </a:r>
            <a:r>
              <a:rPr lang="en-SG" b="1" dirty="0">
                <a:solidFill>
                  <a:srgbClr val="FF0000"/>
                </a:solidFill>
                <a:latin typeface="Times New Roman" panose="02020603050405020304" pitchFamily="18" charset="0"/>
                <a:cs typeface="Times New Roman" panose="02020603050405020304" pitchFamily="18" charset="0"/>
              </a:rPr>
              <a:t>Considerations in Data Collection </a:t>
            </a:r>
            <a:r>
              <a:rPr lang="en-SG" dirty="0">
                <a:latin typeface="Times New Roman" panose="02020603050405020304" pitchFamily="18" charset="0"/>
                <a:cs typeface="Times New Roman" panose="02020603050405020304" pitchFamily="18" charset="0"/>
              </a:rPr>
              <a:t/>
            </a:r>
            <a:br>
              <a:rPr lang="en-SG" dirty="0">
                <a:latin typeface="Times New Roman" panose="02020603050405020304" pitchFamily="18" charset="0"/>
                <a:cs typeface="Times New Roman" panose="02020603050405020304" pitchFamily="18" charset="0"/>
              </a:rPr>
            </a:br>
            <a:endParaRPr lang="en-SG" dirty="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 y="-32197"/>
            <a:ext cx="1981200" cy="147999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150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198102" y="5867399"/>
            <a:ext cx="1945898" cy="10763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62028288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0" y="381001"/>
            <a:ext cx="7924800" cy="5410200"/>
          </a:xfrm>
        </p:spPr>
        <p:txBody>
          <a:bodyPr>
            <a:normAutofit lnSpcReduction="10000"/>
          </a:bodyPr>
          <a:lstStyle/>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Being </a:t>
            </a:r>
            <a:r>
              <a:rPr lang="en-US" dirty="0">
                <a:latin typeface="Times New Roman" panose="02020603050405020304" pitchFamily="18" charset="0"/>
                <a:cs typeface="Times New Roman" panose="02020603050405020304" pitchFamily="18" charset="0"/>
              </a:rPr>
              <a:t>respectful of the research site, reciprocity, using ethical</a:t>
            </a:r>
            <a:r>
              <a:rPr lang="en-SG"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interview practices, maintaining </a:t>
            </a:r>
            <a:r>
              <a:rPr lang="en-US" dirty="0" smtClean="0">
                <a:latin typeface="Times New Roman" panose="02020603050405020304" pitchFamily="18" charset="0"/>
                <a:cs typeface="Times New Roman" panose="02020603050405020304" pitchFamily="18" charset="0"/>
              </a:rPr>
              <a:t>privacy, </a:t>
            </a:r>
            <a:r>
              <a:rPr lang="en-US" dirty="0">
                <a:latin typeface="Times New Roman" panose="02020603050405020304" pitchFamily="18" charset="0"/>
                <a:cs typeface="Times New Roman" panose="02020603050405020304" pitchFamily="18" charset="0"/>
              </a:rPr>
              <a:t>and </a:t>
            </a:r>
            <a:r>
              <a:rPr lang="en-US" dirty="0" smtClean="0">
                <a:latin typeface="Times New Roman" panose="02020603050405020304" pitchFamily="18" charset="0"/>
                <a:cs typeface="Times New Roman" panose="02020603050405020304" pitchFamily="18" charset="0"/>
              </a:rPr>
              <a:t>cooperating </a:t>
            </a:r>
            <a:r>
              <a:rPr lang="en-US" dirty="0">
                <a:latin typeface="Times New Roman" panose="02020603050405020304" pitchFamily="18" charset="0"/>
                <a:cs typeface="Times New Roman" panose="02020603050405020304" pitchFamily="18" charset="0"/>
              </a:rPr>
              <a:t>with participants</a:t>
            </a:r>
            <a:r>
              <a:rPr lang="en-US" dirty="0" smtClean="0"/>
              <a:t>.</a:t>
            </a:r>
            <a:endParaRPr lang="en-SG" dirty="0" smtClean="0"/>
          </a:p>
          <a:p>
            <a:pPr marL="109728" indent="0">
              <a:buNone/>
            </a:pPr>
            <a:endParaRPr lang="en-SG"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SG" dirty="0" smtClean="0">
                <a:latin typeface="Times New Roman" panose="02020603050405020304" pitchFamily="18" charset="0"/>
                <a:cs typeface="Times New Roman" panose="02020603050405020304" pitchFamily="18" charset="0"/>
              </a:rPr>
              <a:t>Patton </a:t>
            </a:r>
            <a:r>
              <a:rPr lang="en-SG" dirty="0">
                <a:latin typeface="Times New Roman" panose="02020603050405020304" pitchFamily="18" charset="0"/>
                <a:cs typeface="Times New Roman" panose="02020603050405020304" pitchFamily="18" charset="0"/>
              </a:rPr>
              <a:t>(2002) offered a checklist of general ethical issues to consider, such </a:t>
            </a:r>
            <a:r>
              <a:rPr lang="en-SG" dirty="0" smtClean="0">
                <a:latin typeface="Times New Roman" panose="02020603050405020304" pitchFamily="18" charset="0"/>
                <a:cs typeface="Times New Roman" panose="02020603050405020304" pitchFamily="18" charset="0"/>
              </a:rPr>
              <a:t>as:</a:t>
            </a:r>
          </a:p>
          <a:p>
            <a:pPr>
              <a:buFont typeface="Wingdings" panose="05000000000000000000" pitchFamily="2" charset="2"/>
              <a:buChar char="v"/>
            </a:pPr>
            <a:r>
              <a:rPr lang="en-SG" dirty="0" smtClean="0">
                <a:latin typeface="Times New Roman" panose="02020603050405020304" pitchFamily="18" charset="0"/>
                <a:cs typeface="Times New Roman" panose="02020603050405020304" pitchFamily="18" charset="0"/>
              </a:rPr>
              <a:t> reciprocity</a:t>
            </a:r>
          </a:p>
          <a:p>
            <a:pPr>
              <a:buFont typeface="Wingdings" panose="05000000000000000000" pitchFamily="2" charset="2"/>
              <a:buChar char="v"/>
            </a:pPr>
            <a:r>
              <a:rPr lang="en-SG" dirty="0" smtClean="0">
                <a:latin typeface="Times New Roman" panose="02020603050405020304" pitchFamily="18" charset="0"/>
                <a:cs typeface="Times New Roman" panose="02020603050405020304" pitchFamily="18" charset="0"/>
              </a:rPr>
              <a:t> </a:t>
            </a:r>
            <a:r>
              <a:rPr lang="en-SG" dirty="0">
                <a:latin typeface="Times New Roman" panose="02020603050405020304" pitchFamily="18" charset="0"/>
                <a:cs typeface="Times New Roman" panose="02020603050405020304" pitchFamily="18" charset="0"/>
              </a:rPr>
              <a:t>assessment of </a:t>
            </a:r>
            <a:r>
              <a:rPr lang="en-SG" dirty="0" smtClean="0">
                <a:latin typeface="Times New Roman" panose="02020603050405020304" pitchFamily="18" charset="0"/>
                <a:cs typeface="Times New Roman" panose="02020603050405020304" pitchFamily="18" charset="0"/>
              </a:rPr>
              <a:t>risk</a:t>
            </a:r>
          </a:p>
          <a:p>
            <a:pPr>
              <a:buFont typeface="Wingdings" panose="05000000000000000000" pitchFamily="2" charset="2"/>
              <a:buChar char="v"/>
            </a:pPr>
            <a:r>
              <a:rPr lang="en-SG" dirty="0" smtClean="0">
                <a:latin typeface="Times New Roman" panose="02020603050405020304" pitchFamily="18" charset="0"/>
                <a:cs typeface="Times New Roman" panose="02020603050405020304" pitchFamily="18" charset="0"/>
              </a:rPr>
              <a:t>confidentiality,</a:t>
            </a:r>
          </a:p>
          <a:p>
            <a:pPr>
              <a:buFont typeface="Wingdings" panose="05000000000000000000" pitchFamily="2" charset="2"/>
              <a:buChar char="v"/>
            </a:pPr>
            <a:r>
              <a:rPr lang="en-SG" dirty="0" smtClean="0">
                <a:latin typeface="Times New Roman" panose="02020603050405020304" pitchFamily="18" charset="0"/>
                <a:cs typeface="Times New Roman" panose="02020603050405020304" pitchFamily="18" charset="0"/>
              </a:rPr>
              <a:t>informed consent</a:t>
            </a:r>
            <a:endParaRPr lang="en-SG"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SG" dirty="0" smtClean="0">
                <a:latin typeface="Times New Roman" panose="02020603050405020304" pitchFamily="18" charset="0"/>
                <a:cs typeface="Times New Roman" panose="02020603050405020304" pitchFamily="18" charset="0"/>
              </a:rPr>
              <a:t> and </a:t>
            </a:r>
            <a:r>
              <a:rPr lang="en-SG" dirty="0">
                <a:latin typeface="Times New Roman" panose="02020603050405020304" pitchFamily="18" charset="0"/>
                <a:cs typeface="Times New Roman" panose="02020603050405020304" pitchFamily="18" charset="0"/>
              </a:rPr>
              <a:t>data access and ownership.</a:t>
            </a:r>
          </a:p>
        </p:txBody>
      </p:sp>
    </p:spTree>
    <p:extLst>
      <p:ext uri="{BB962C8B-B14F-4D97-AF65-F5344CB8AC3E}">
        <p14:creationId xmlns:p14="http://schemas.microsoft.com/office/powerpoint/2010/main" xmlns="" val="79000969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617279"/>
            <a:ext cx="7924800" cy="4178491"/>
          </a:xfrm>
        </p:spPr>
        <p:txBody>
          <a:bodyPr/>
          <a:lstStyle/>
          <a:p>
            <a:pPr>
              <a:buFont typeface="Wingdings" panose="05000000000000000000" pitchFamily="2" charset="2"/>
              <a:buChar char="Ø"/>
            </a:pPr>
            <a:r>
              <a:rPr lang="en-SG" dirty="0">
                <a:latin typeface="Times New Roman" panose="02020603050405020304" pitchFamily="18" charset="0"/>
                <a:cs typeface="Times New Roman" panose="02020603050405020304" pitchFamily="18" charset="0"/>
              </a:rPr>
              <a:t>Qualitative researchers must be aware of the potential for their own emotional turmoil in processing this information</a:t>
            </a:r>
          </a:p>
          <a:p>
            <a:pPr>
              <a:buFont typeface="Wingdings" panose="05000000000000000000" pitchFamily="2" charset="2"/>
              <a:buChar char="Ø"/>
            </a:pPr>
            <a:r>
              <a:rPr lang="en-SG" dirty="0" smtClean="0">
                <a:latin typeface="Times New Roman" panose="02020603050405020304" pitchFamily="18" charset="0"/>
                <a:cs typeface="Times New Roman" panose="02020603050405020304" pitchFamily="18" charset="0"/>
              </a:rPr>
              <a:t>During the </a:t>
            </a:r>
            <a:r>
              <a:rPr lang="en-SG" dirty="0">
                <a:latin typeface="Times New Roman" panose="02020603050405020304" pitchFamily="18" charset="0"/>
                <a:cs typeface="Times New Roman" panose="02020603050405020304" pitchFamily="18" charset="0"/>
              </a:rPr>
              <a:t>interview </a:t>
            </a:r>
            <a:r>
              <a:rPr lang="en-SG" dirty="0" smtClean="0">
                <a:latin typeface="Times New Roman" panose="02020603050405020304" pitchFamily="18" charset="0"/>
                <a:cs typeface="Times New Roman" panose="02020603050405020304" pitchFamily="18" charset="0"/>
              </a:rPr>
              <a:t>process, participants </a:t>
            </a:r>
            <a:r>
              <a:rPr lang="en-SG" dirty="0">
                <a:latin typeface="Times New Roman" panose="02020603050405020304" pitchFamily="18" charset="0"/>
                <a:cs typeface="Times New Roman" panose="02020603050405020304" pitchFamily="18" charset="0"/>
              </a:rPr>
              <a:t>may disclose </a:t>
            </a:r>
            <a:r>
              <a:rPr lang="en-SG" dirty="0" smtClean="0">
                <a:latin typeface="Times New Roman" panose="02020603050405020304" pitchFamily="18" charset="0"/>
                <a:cs typeface="Times New Roman" panose="02020603050405020304" pitchFamily="18" charset="0"/>
              </a:rPr>
              <a:t>sensitive and </a:t>
            </a:r>
            <a:r>
              <a:rPr lang="en-SG" dirty="0">
                <a:latin typeface="Times New Roman" panose="02020603050405020304" pitchFamily="18" charset="0"/>
                <a:cs typeface="Times New Roman" panose="02020603050405020304" pitchFamily="18" charset="0"/>
              </a:rPr>
              <a:t>potentially distressing information in the course of the interview</a:t>
            </a:r>
            <a:r>
              <a:rPr lang="en-SG" dirty="0" smtClean="0">
                <a:latin typeface="Times New Roman" panose="02020603050405020304" pitchFamily="18" charset="0"/>
                <a:cs typeface="Times New Roman" panose="02020603050405020304" pitchFamily="18" charset="0"/>
              </a:rPr>
              <a:t>..</a:t>
            </a:r>
            <a:endParaRPr lang="en-SG"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354132" y="3581400"/>
            <a:ext cx="4016062" cy="3124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10371975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981200" y="1531904"/>
            <a:ext cx="6172200" cy="409314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858443" y="5372099"/>
            <a:ext cx="2285558" cy="153482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724400" y="5372098"/>
            <a:ext cx="2206901" cy="155807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614380" y="5372099"/>
            <a:ext cx="2110020" cy="155807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0"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5372098"/>
            <a:ext cx="2609850" cy="153482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1" name="Picture 7"/>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6201" y="0"/>
            <a:ext cx="2419349" cy="153512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2" name="Picture 8"/>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343149" y="-10847"/>
            <a:ext cx="2228851" cy="154597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3" name="Picture 9"/>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1999" y="0"/>
            <a:ext cx="2359301" cy="153512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34" name="Picture 10"/>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931301" y="0"/>
            <a:ext cx="2212699" cy="153512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63138455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5703</TotalTime>
  <Words>1843</Words>
  <Application>Microsoft Office PowerPoint</Application>
  <PresentationFormat>On-screen Show (4:3)</PresentationFormat>
  <Paragraphs>247</Paragraphs>
  <Slides>52</Slides>
  <Notes>3</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Concourse</vt:lpstr>
      <vt:lpstr>Slide 1</vt:lpstr>
      <vt:lpstr>Slide 2</vt:lpstr>
      <vt:lpstr>Sampling…</vt:lpstr>
      <vt:lpstr>SAMPLING…….</vt:lpstr>
      <vt:lpstr>Slide 5</vt:lpstr>
      <vt:lpstr>Slide 6</vt:lpstr>
      <vt:lpstr>Slide 7</vt:lpstr>
      <vt:lpstr>Slide 8</vt:lpstr>
      <vt:lpstr>The purpose of sampling…</vt:lpstr>
      <vt:lpstr>Slide 10</vt:lpstr>
      <vt:lpstr>Quantitative Sampling</vt:lpstr>
      <vt:lpstr>Quantitative Sampling</vt:lpstr>
      <vt:lpstr>Quantitative Sampling</vt:lpstr>
      <vt:lpstr>Types of sampling in quantitative researches </vt:lpstr>
      <vt:lpstr>Selecting Random Samples</vt:lpstr>
      <vt:lpstr>Selecting Random Samples</vt:lpstr>
      <vt:lpstr>Selecting Random Samples</vt:lpstr>
      <vt:lpstr>Selecting Random Samples</vt:lpstr>
      <vt:lpstr>Selecting Random Samples</vt:lpstr>
      <vt:lpstr>Selecting Random Samples</vt:lpstr>
      <vt:lpstr>Stratified random sampling</vt:lpstr>
      <vt:lpstr>Selecting Random Samples</vt:lpstr>
      <vt:lpstr>Selecting Random Samples</vt:lpstr>
      <vt:lpstr>Selecting Random Samples</vt:lpstr>
      <vt:lpstr>Cluster sampling</vt:lpstr>
      <vt:lpstr>Selecting Random Samples</vt:lpstr>
      <vt:lpstr>Selecting Random Samples</vt:lpstr>
      <vt:lpstr>Systematic sampling</vt:lpstr>
      <vt:lpstr>SAMPLE SIZE</vt:lpstr>
      <vt:lpstr>Types of sampling in quantitative researches </vt:lpstr>
      <vt:lpstr>Nonrandom sampling methods...</vt:lpstr>
      <vt:lpstr>Slide 32</vt:lpstr>
      <vt:lpstr>Slide 33</vt:lpstr>
      <vt:lpstr>Slide 34</vt:lpstr>
      <vt:lpstr>Slide 35</vt:lpstr>
      <vt:lpstr>Slide 36</vt:lpstr>
      <vt:lpstr>Slide 37</vt:lpstr>
      <vt:lpstr>Slide 38</vt:lpstr>
      <vt:lpstr>Sampling in Qualitative Research</vt:lpstr>
      <vt:lpstr>The purposeful sampling  </vt:lpstr>
      <vt:lpstr>Types of Purposeful Sampling </vt:lpstr>
      <vt:lpstr>1- Maximal Variation Sampling   </vt:lpstr>
      <vt:lpstr> 2- Typical Sampling </vt:lpstr>
      <vt:lpstr>3-Theory or Concept Sampling </vt:lpstr>
      <vt:lpstr>4- Homogeneous Sampling </vt:lpstr>
      <vt:lpstr>5- Critical Sampling </vt:lpstr>
      <vt:lpstr>6- Opportunistic Sampling </vt:lpstr>
      <vt:lpstr>7- Snowball Sampling </vt:lpstr>
      <vt:lpstr>             Ethical Considerations in Data Collection  </vt:lpstr>
      <vt:lpstr>Slide 50</vt:lpstr>
      <vt:lpstr>Slide 51</vt:lpstr>
      <vt:lpstr>Slide 52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ismael hasan</dc:creator>
  <cp:lastModifiedBy>HP</cp:lastModifiedBy>
  <cp:revision>140</cp:revision>
  <dcterms:created xsi:type="dcterms:W3CDTF">2006-08-16T00:00:00Z</dcterms:created>
  <dcterms:modified xsi:type="dcterms:W3CDTF">2020-04-27T08:29:03Z</dcterms:modified>
</cp:coreProperties>
</file>