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58" r:id="rId3"/>
    <p:sldId id="257" r:id="rId4"/>
    <p:sldId id="259" r:id="rId5"/>
    <p:sldId id="288" r:id="rId6"/>
    <p:sldId id="260" r:id="rId7"/>
    <p:sldId id="261" r:id="rId8"/>
    <p:sldId id="262" r:id="rId9"/>
    <p:sldId id="263" r:id="rId10"/>
    <p:sldId id="264" r:id="rId11"/>
    <p:sldId id="265" r:id="rId12"/>
    <p:sldId id="266" r:id="rId13"/>
    <p:sldId id="267" r:id="rId14"/>
    <p:sldId id="289" r:id="rId15"/>
    <p:sldId id="268" r:id="rId16"/>
    <p:sldId id="269" r:id="rId17"/>
    <p:sldId id="291" r:id="rId18"/>
    <p:sldId id="270" r:id="rId19"/>
    <p:sldId id="271" r:id="rId20"/>
    <p:sldId id="272" r:id="rId21"/>
    <p:sldId id="273" r:id="rId22"/>
    <p:sldId id="274" r:id="rId23"/>
    <p:sldId id="275" r:id="rId24"/>
    <p:sldId id="276" r:id="rId25"/>
    <p:sldId id="290" r:id="rId26"/>
    <p:sldId id="277" r:id="rId27"/>
    <p:sldId id="278" r:id="rId28"/>
    <p:sldId id="279" r:id="rId29"/>
    <p:sldId id="280" r:id="rId30"/>
    <p:sldId id="281" r:id="rId31"/>
    <p:sldId id="282" r:id="rId32"/>
    <p:sldId id="283" r:id="rId33"/>
    <p:sldId id="28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63" autoAdjust="0"/>
    <p:restoredTop sz="94803" autoAdjust="0"/>
  </p:normalViewPr>
  <p:slideViewPr>
    <p:cSldViewPr>
      <p:cViewPr varScale="1">
        <p:scale>
          <a:sx n="86" d="100"/>
          <a:sy n="86" d="100"/>
        </p:scale>
        <p:origin x="-10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E04709-316E-4C8D-B564-A1E3A7ABC555}" type="datetimeFigureOut">
              <a:rPr lang="en-US" smtClean="0"/>
              <a:pPr/>
              <a:t>01/01/2008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368A2E-9B3F-416E-B66F-5A4955CAFBA8}"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9368A2E-9B3F-416E-B66F-5A4955CAFBA8}" type="slidenum">
              <a:rPr lang="en-IN" smtClean="0"/>
              <a:pPr/>
              <a:t>21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39368A2E-9B3F-416E-B66F-5A4955CAFBA8}" type="slidenum">
              <a:rPr lang="en-IN" smtClean="0"/>
              <a:pPr/>
              <a:t>33</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07997F8-D41E-4A65-A7F8-2C0AD66F706F}" type="datetimeFigureOut">
              <a:rPr lang="en-US" smtClean="0"/>
              <a:pPr/>
              <a:t>01/01/2008</a:t>
            </a:fld>
            <a:endParaRPr lang="en-IN"/>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IN"/>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33B72A9-8875-43A7-82BA-B3B14735634E}"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07997F8-D41E-4A65-A7F8-2C0AD66F706F}" type="datetimeFigureOut">
              <a:rPr lang="en-US" smtClean="0"/>
              <a:pPr/>
              <a:t>01/01/2008</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533B72A9-8875-43A7-82BA-B3B14735634E}" type="slidenum">
              <a:rPr lang="en-IN" smtClean="0"/>
              <a:pPr/>
              <a:t>‹#›</a:t>
            </a:fld>
            <a:endParaRPr lang="en-IN"/>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07997F8-D41E-4A65-A7F8-2C0AD66F706F}" type="datetimeFigureOut">
              <a:rPr lang="en-US" smtClean="0"/>
              <a:pPr/>
              <a:t>01/01/2008</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533B72A9-8875-43A7-82BA-B3B14735634E}" type="slidenum">
              <a:rPr lang="en-IN" smtClean="0"/>
              <a:pPr/>
              <a:t>‹#›</a:t>
            </a:fld>
            <a:endParaRPr lang="en-IN"/>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07997F8-D41E-4A65-A7F8-2C0AD66F706F}" type="datetimeFigureOut">
              <a:rPr lang="en-US" smtClean="0"/>
              <a:pPr/>
              <a:t>01/01/2008</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533B72A9-8875-43A7-82BA-B3B14735634E}" type="slidenum">
              <a:rPr lang="en-IN" smtClean="0"/>
              <a:pPr/>
              <a:t>‹#›</a:t>
            </a:fld>
            <a:endParaRPr lang="en-IN"/>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07997F8-D41E-4A65-A7F8-2C0AD66F706F}" type="datetimeFigureOut">
              <a:rPr lang="en-US" smtClean="0"/>
              <a:pPr/>
              <a:t>01/01/2008</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533B72A9-8875-43A7-82BA-B3B14735634E}"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07997F8-D41E-4A65-A7F8-2C0AD66F706F}" type="datetimeFigureOut">
              <a:rPr lang="en-US" smtClean="0"/>
              <a:pPr/>
              <a:t>01/01/2008</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533B72A9-8875-43A7-82BA-B3B14735634E}" type="slidenum">
              <a:rPr lang="en-IN" smtClean="0"/>
              <a:pPr/>
              <a:t>‹#›</a:t>
            </a:fld>
            <a:endParaRPr lang="en-IN"/>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07997F8-D41E-4A65-A7F8-2C0AD66F706F}" type="datetimeFigureOut">
              <a:rPr lang="en-US" smtClean="0"/>
              <a:pPr/>
              <a:t>01/01/2008</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533B72A9-8875-43A7-82BA-B3B14735634E}"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07997F8-D41E-4A65-A7F8-2C0AD66F706F}" type="datetimeFigureOut">
              <a:rPr lang="en-US" smtClean="0"/>
              <a:pPr/>
              <a:t>01/01/2008</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533B72A9-8875-43A7-82BA-B3B14735634E}"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07997F8-D41E-4A65-A7F8-2C0AD66F706F}" type="datetimeFigureOut">
              <a:rPr lang="en-US" smtClean="0"/>
              <a:pPr/>
              <a:t>01/01/2008</a:t>
            </a:fld>
            <a:endParaRPr lang="en-IN"/>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IN"/>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33B72A9-8875-43A7-82BA-B3B14735634E}" type="slidenum">
              <a:rPr lang="en-IN" smtClean="0"/>
              <a:pPr/>
              <a:t>‹#›</a:t>
            </a:fld>
            <a:endParaRPr lang="en-IN"/>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07997F8-D41E-4A65-A7F8-2C0AD66F706F}" type="datetimeFigureOut">
              <a:rPr lang="en-US" smtClean="0"/>
              <a:pPr/>
              <a:t>01/01/2008</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533B72A9-8875-43A7-82BA-B3B14735634E}"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07997F8-D41E-4A65-A7F8-2C0AD66F706F}" type="datetimeFigureOut">
              <a:rPr lang="en-US" smtClean="0"/>
              <a:pPr/>
              <a:t>01/01/2008</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533B72A9-8875-43A7-82BA-B3B14735634E}"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07997F8-D41E-4A65-A7F8-2C0AD66F706F}" type="datetimeFigureOut">
              <a:rPr lang="en-US" smtClean="0"/>
              <a:pPr/>
              <a:t>01/01/2008</a:t>
            </a:fld>
            <a:endParaRPr lang="en-IN"/>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IN"/>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33B72A9-8875-43A7-82BA-B3B14735634E}"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file:///J:\P.%20O.%20M\Funny%20Job%20Interview%20Video%20Comedy.mp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00100" y="2285992"/>
            <a:ext cx="7391400" cy="144655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8800" b="1" spc="50" dirty="0">
                <a:ln w="63500" cmpd="thickThin">
                  <a:solidFill>
                    <a:schemeClr val="tx1"/>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effectLst>
                  <a:outerShdw blurRad="76200" dist="50800" dir="5400000" algn="tl" rotWithShape="0">
                    <a:srgbClr val="000000">
                      <a:alpha val="65000"/>
                    </a:srgbClr>
                  </a:outerShdw>
                </a:effectLst>
              </a:rPr>
              <a:t>STAFFING</a:t>
            </a:r>
            <a:endParaRPr lang="en-US" sz="7200" b="1" spc="50" dirty="0">
              <a:ln w="63500" cmpd="thickThin">
                <a:solidFill>
                  <a:schemeClr val="tx1"/>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effectLst>
                <a:outerShdw blurRad="76200" dist="50800" dir="5400000" algn="tl" rotWithShape="0">
                  <a:srgbClr val="000000">
                    <a:alpha val="65000"/>
                  </a:srgbClr>
                </a:outerShdw>
              </a:effectLst>
            </a:endParaRPr>
          </a:p>
        </p:txBody>
      </p:sp>
      <p:sp>
        <p:nvSpPr>
          <p:cNvPr id="5" name="TextBox 5"/>
          <p:cNvSpPr txBox="1">
            <a:spLocks noChangeArrowheads="1"/>
          </p:cNvSpPr>
          <p:nvPr/>
        </p:nvSpPr>
        <p:spPr bwMode="auto">
          <a:xfrm>
            <a:off x="0" y="5903913"/>
            <a:ext cx="4191000" cy="1138237"/>
          </a:xfrm>
          <a:prstGeom prst="rect">
            <a:avLst/>
          </a:prstGeom>
          <a:noFill/>
          <a:ln w="9525">
            <a:noFill/>
            <a:miter lim="800000"/>
            <a:headEnd/>
            <a:tailEnd/>
          </a:ln>
        </p:spPr>
        <p:txBody>
          <a:bodyPr>
            <a:spAutoFit/>
          </a:bodyPr>
          <a:lstStyle/>
          <a:p>
            <a:endParaRPr lang="en-US" sz="4000"/>
          </a:p>
          <a:p>
            <a:endParaRPr lang="en-US" sz="2800"/>
          </a:p>
        </p:txBody>
      </p:sp>
      <p:pic>
        <p:nvPicPr>
          <p:cNvPr id="6" name="Picture 2" descr="C:\Documents and Settings\vaibhav anjali\My Documents\Downloads\New Folder\Temporary_Staffing_Firms_250x250.jpg"/>
          <p:cNvPicPr>
            <a:picLocks noChangeAspect="1" noChangeArrowheads="1"/>
          </p:cNvPicPr>
          <p:nvPr/>
        </p:nvPicPr>
        <p:blipFill>
          <a:blip r:embed="rId2"/>
          <a:srcRect/>
          <a:stretch>
            <a:fillRect/>
          </a:stretch>
        </p:blipFill>
        <p:spPr bwMode="auto">
          <a:xfrm>
            <a:off x="4800600" y="0"/>
            <a:ext cx="4343400" cy="2286000"/>
          </a:xfrm>
          <a:prstGeom prst="rect">
            <a:avLst/>
          </a:prstGeom>
          <a:noFill/>
          <a:ln w="9525">
            <a:noFill/>
            <a:miter lim="800000"/>
            <a:headEnd/>
            <a:tailEnd/>
          </a:ln>
        </p:spPr>
      </p:pic>
      <p:pic>
        <p:nvPicPr>
          <p:cNvPr id="7" name="Picture 3" descr="C:\Documents and Settings\vaibhav anjali\My Documents\Downloads\New Folder\contract-staffing-solution_10429485.jpg"/>
          <p:cNvPicPr>
            <a:picLocks noChangeAspect="1" noChangeArrowheads="1"/>
          </p:cNvPicPr>
          <p:nvPr/>
        </p:nvPicPr>
        <p:blipFill>
          <a:blip r:embed="rId3"/>
          <a:srcRect/>
          <a:stretch>
            <a:fillRect/>
          </a:stretch>
        </p:blipFill>
        <p:spPr bwMode="auto">
          <a:xfrm>
            <a:off x="0" y="4286256"/>
            <a:ext cx="4643438" cy="2357430"/>
          </a:xfrm>
          <a:prstGeom prst="rect">
            <a:avLst/>
          </a:prstGeom>
          <a:noFill/>
          <a:ln w="9525">
            <a:noFill/>
            <a:miter lim="800000"/>
            <a:headEnd/>
            <a:tailEnd/>
          </a:ln>
        </p:spPr>
      </p:pic>
      <p:pic>
        <p:nvPicPr>
          <p:cNvPr id="8" name="Picture 6" descr="effective_staffing.jpg"/>
          <p:cNvPicPr>
            <a:picLocks noChangeAspect="1"/>
          </p:cNvPicPr>
          <p:nvPr/>
        </p:nvPicPr>
        <p:blipFill>
          <a:blip r:embed="rId4"/>
          <a:srcRect/>
          <a:stretch>
            <a:fillRect/>
          </a:stretch>
        </p:blipFill>
        <p:spPr bwMode="auto">
          <a:xfrm>
            <a:off x="0" y="0"/>
            <a:ext cx="4648200" cy="2428868"/>
          </a:xfrm>
          <a:prstGeom prst="rect">
            <a:avLst/>
          </a:prstGeom>
          <a:noFill/>
          <a:ln w="9525">
            <a:noFill/>
            <a:miter lim="800000"/>
            <a:headEnd/>
            <a:tailEnd/>
          </a:ln>
        </p:spPr>
      </p:pic>
      <p:pic>
        <p:nvPicPr>
          <p:cNvPr id="9" name="Picture 7" descr="Staff3.jpg"/>
          <p:cNvPicPr>
            <a:picLocks noChangeAspect="1"/>
          </p:cNvPicPr>
          <p:nvPr/>
        </p:nvPicPr>
        <p:blipFill>
          <a:blip r:embed="rId5"/>
          <a:srcRect/>
          <a:stretch>
            <a:fillRect/>
          </a:stretch>
        </p:blipFill>
        <p:spPr bwMode="auto">
          <a:xfrm>
            <a:off x="4572000" y="3665537"/>
            <a:ext cx="4572000" cy="3192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612775" y="242878"/>
            <a:ext cx="8153400" cy="990600"/>
          </a:xfrm>
        </p:spPr>
        <p:txBody>
          <a:bodyPr>
            <a:normAutofit/>
          </a:bodyPr>
          <a:lstStyle/>
          <a:p>
            <a:pPr algn="ctr" eaLnBrk="1" hangingPunct="1">
              <a:defRPr/>
            </a:pPr>
            <a:r>
              <a:rPr lang="en-US" sz="5400" b="1" dirty="0" smtClean="0">
                <a:solidFill>
                  <a:schemeClr val="accent5">
                    <a:lumMod val="50000"/>
                  </a:schemeClr>
                </a:solidFill>
                <a:latin typeface="Comic Sans MS" pitchFamily="66" charset="0"/>
              </a:rPr>
              <a:t>Meaning</a:t>
            </a:r>
          </a:p>
        </p:txBody>
      </p:sp>
      <p:sp>
        <p:nvSpPr>
          <p:cNvPr id="6" name="Rectangle 8"/>
          <p:cNvSpPr>
            <a:spLocks noChangeArrowheads="1"/>
          </p:cNvSpPr>
          <p:nvPr/>
        </p:nvSpPr>
        <p:spPr bwMode="auto">
          <a:xfrm>
            <a:off x="457200" y="1643050"/>
            <a:ext cx="8686800" cy="1815882"/>
          </a:xfrm>
          <a:prstGeom prst="rect">
            <a:avLst/>
          </a:prstGeom>
          <a:noFill/>
          <a:ln w="9525">
            <a:noFill/>
            <a:miter lim="800000"/>
            <a:headEnd/>
            <a:tailEnd/>
          </a:ln>
        </p:spPr>
        <p:txBody>
          <a:bodyPr>
            <a:spAutoFit/>
          </a:bodyPr>
          <a:lstStyle/>
          <a:p>
            <a:r>
              <a:rPr lang="en-US" sz="2800" dirty="0"/>
              <a:t>Staffing is the process of filling positions/posts in the </a:t>
            </a:r>
            <a:r>
              <a:rPr lang="en-US" sz="2800" dirty="0" smtClean="0"/>
              <a:t>organization </a:t>
            </a:r>
            <a:r>
              <a:rPr lang="en-US" sz="2800" dirty="0"/>
              <a:t>with adequate and qualified personnel .</a:t>
            </a:r>
          </a:p>
          <a:p>
            <a:endParaRPr lang="en-US" sz="2800" dirty="0"/>
          </a:p>
        </p:txBody>
      </p:sp>
      <p:sp>
        <p:nvSpPr>
          <p:cNvPr id="7" name="Rectangle 9"/>
          <p:cNvSpPr>
            <a:spLocks noChangeArrowheads="1"/>
          </p:cNvSpPr>
          <p:nvPr/>
        </p:nvSpPr>
        <p:spPr bwMode="auto">
          <a:xfrm>
            <a:off x="500034" y="3143248"/>
            <a:ext cx="8382000" cy="1815882"/>
          </a:xfrm>
          <a:prstGeom prst="rect">
            <a:avLst/>
          </a:prstGeom>
          <a:noFill/>
          <a:ln w="9525">
            <a:noFill/>
            <a:miter lim="800000"/>
            <a:headEnd/>
            <a:tailEnd/>
          </a:ln>
        </p:spPr>
        <p:txBody>
          <a:bodyPr>
            <a:spAutoFit/>
          </a:bodyPr>
          <a:lstStyle/>
          <a:p>
            <a:r>
              <a:rPr lang="en-US" sz="2800" dirty="0"/>
              <a:t>Staffing is the process of acquiring, deploying, and retaining a workforce of sufficient quantity and quality to create positive impacts on the organization's effectiveness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7"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000" fill="hold"/>
                                        <p:tgtEl>
                                          <p:spTgt spid="6"/>
                                        </p:tgtEl>
                                        <p:attrNameLst>
                                          <p:attrName>ppt_x</p:attrName>
                                        </p:attrNameLst>
                                      </p:cBhvr>
                                      <p:tavLst>
                                        <p:tav tm="0">
                                          <p:val>
                                            <p:strVal val="#ppt_x"/>
                                          </p:val>
                                        </p:tav>
                                        <p:tav tm="100000">
                                          <p:val>
                                            <p:strVal val="#ppt_x"/>
                                          </p:val>
                                        </p:tav>
                                      </p:tavLst>
                                    </p:anim>
                                    <p:anim calcmode="lin" valueType="num">
                                      <p:cBhvr additive="base">
                                        <p:cTn id="16"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7"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000" fill="hold"/>
                                        <p:tgtEl>
                                          <p:spTgt spid="7"/>
                                        </p:tgtEl>
                                        <p:attrNameLst>
                                          <p:attrName>ppt_x</p:attrName>
                                        </p:attrNameLst>
                                      </p:cBhvr>
                                      <p:tavLst>
                                        <p:tav tm="0">
                                          <p:val>
                                            <p:strVal val="#ppt_x"/>
                                          </p:val>
                                        </p:tav>
                                        <p:tav tm="100000">
                                          <p:val>
                                            <p:strVal val="#ppt_x"/>
                                          </p:val>
                                        </p:tav>
                                      </p:tavLst>
                                    </p:anim>
                                    <p:anim calcmode="lin" valueType="num">
                                      <p:cBhvr additive="base">
                                        <p:cTn id="22"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066800" y="1600200"/>
            <a:ext cx="7772400" cy="4572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buClr>
              <a:buSzTx/>
              <a:buFont typeface="Wingdings" pitchFamily="2" charset="2"/>
              <a:buChar char="Ø"/>
              <a:tabLst/>
              <a:defRPr/>
            </a:pPr>
            <a:r>
              <a:rPr kumimoji="0" lang="en-US" sz="2800" b="1" i="0" u="none" strike="noStrike" kern="1200" cap="none" spc="0" normalizeH="0" baseline="0" noProof="0" dirty="0" smtClean="0">
                <a:ln>
                  <a:noFill/>
                </a:ln>
                <a:solidFill>
                  <a:schemeClr val="tx1"/>
                </a:solidFill>
                <a:effectLst/>
                <a:uLnTx/>
                <a:uFillTx/>
                <a:latin typeface="Comic Sans MS" pitchFamily="66" charset="0"/>
                <a:ea typeface="+mn-ea"/>
                <a:cs typeface="+mn-cs"/>
              </a:rPr>
              <a:t>According to </a:t>
            </a:r>
            <a:r>
              <a:rPr kumimoji="0" lang="en-US" sz="28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omic Sans MS" pitchFamily="66" charset="0"/>
                <a:ea typeface="+mn-ea"/>
                <a:cs typeface="+mn-cs"/>
              </a:rPr>
              <a:t>McFarland</a:t>
            </a:r>
            <a:r>
              <a:rPr kumimoji="0" lang="en-US" sz="2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omic Sans MS" pitchFamily="66" charset="0"/>
                <a:ea typeface="+mn-ea"/>
                <a:cs typeface="+mn-cs"/>
              </a:rPr>
              <a:t>,</a:t>
            </a:r>
          </a:p>
          <a:p>
            <a:pPr marL="342900" marR="0" lvl="0" indent="-342900" algn="l" defTabSz="914400" rtl="0" eaLnBrk="1" fontAlgn="auto" latinLnBrk="0" hangingPunct="1">
              <a:lnSpc>
                <a:spcPct val="100000"/>
              </a:lnSpc>
              <a:spcBef>
                <a:spcPct val="20000"/>
              </a:spcBef>
              <a:spcAft>
                <a:spcPts val="0"/>
              </a:spcAft>
              <a:buClr>
                <a:schemeClr val="accent1"/>
              </a:buClr>
              <a:buSzTx/>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“Staffing is the function by which managers build an organization through the recruitment, selection, and development of individuals as capable employees.”</a:t>
            </a:r>
          </a:p>
          <a:p>
            <a:pPr marL="342900" marR="0" lvl="0" indent="-342900" algn="l" defTabSz="914400" rtl="0" eaLnBrk="1" fontAlgn="auto" latinLnBrk="0" hangingPunct="1">
              <a:lnSpc>
                <a:spcPct val="100000"/>
              </a:lnSpc>
              <a:spcBef>
                <a:spcPct val="20000"/>
              </a:spcBef>
              <a:spcAft>
                <a:spcPts val="0"/>
              </a:spcAft>
              <a:buClr>
                <a:srgbClr val="FF0000"/>
              </a:buClr>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accent1"/>
              </a:buClr>
              <a:buSzTx/>
              <a:buFont typeface="Wingdings" pitchFamily="2" charset="2"/>
              <a:buChar char="Ø"/>
              <a:tabLst/>
              <a:defRPr/>
            </a:pPr>
            <a:r>
              <a:rPr kumimoji="0" lang="en-US" sz="2800" b="1" i="0" u="none" strike="noStrike" kern="1200" cap="none" spc="0" normalizeH="0" baseline="0" noProof="0" dirty="0" smtClean="0">
                <a:ln>
                  <a:noFill/>
                </a:ln>
                <a:solidFill>
                  <a:schemeClr val="tx1"/>
                </a:solidFill>
                <a:effectLst/>
                <a:uLnTx/>
                <a:uFillTx/>
                <a:latin typeface="Comic Sans MS" pitchFamily="66" charset="0"/>
                <a:ea typeface="+mn-ea"/>
                <a:cs typeface="+mn-cs"/>
              </a:rPr>
              <a:t>According to </a:t>
            </a:r>
            <a:r>
              <a:rPr kumimoji="0" lang="en-US" sz="28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omic Sans MS" pitchFamily="66" charset="0"/>
                <a:ea typeface="+mn-ea"/>
                <a:cs typeface="+mn-cs"/>
              </a:rPr>
              <a:t>Koontz, O’Donnell and Heinz Weihrich</a:t>
            </a:r>
            <a:r>
              <a:rPr kumimoji="0" lang="en-US" sz="20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omic Sans MS" pitchFamily="66" charset="0"/>
                <a:ea typeface="+mn-ea"/>
                <a:cs typeface="+mn-cs"/>
              </a:rPr>
              <a:t>,</a:t>
            </a:r>
          </a:p>
          <a:p>
            <a:pPr marL="342900" marR="0" lvl="0" indent="-342900" algn="l" defTabSz="914400" rtl="0" eaLnBrk="1" fontAlgn="auto" latinLnBrk="0" hangingPunct="1">
              <a:lnSpc>
                <a:spcPct val="100000"/>
              </a:lnSpc>
              <a:spcBef>
                <a:spcPct val="20000"/>
              </a:spcBef>
              <a:spcAft>
                <a:spcPts val="0"/>
              </a:spcAft>
              <a:buClr>
                <a:schemeClr val="accent1"/>
              </a:buClr>
              <a:buSzTx/>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“The management function of staffing is defined as filling position in the organization structure through identifying workforce requirements, inventorying the people available, recruitment, selection, placement, promotion, appraisal, compensation, and training of needed people.”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IN" sz="20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sp>
        <p:nvSpPr>
          <p:cNvPr id="5" name="Title 1"/>
          <p:cNvSpPr txBox="1">
            <a:spLocks/>
          </p:cNvSpPr>
          <p:nvPr/>
        </p:nvSpPr>
        <p:spPr>
          <a:xfrm>
            <a:off x="642910" y="214290"/>
            <a:ext cx="8229600" cy="1143000"/>
          </a:xfrm>
          <a:prstGeom prst="rect">
            <a:avLst/>
          </a:prstGeom>
        </p:spPr>
        <p:txBody>
          <a:bodyPr vert="horz" lIns="91440" tIns="45720" rIns="91440" bIns="45720" rtlCol="0" anchor="ctr">
            <a:normAutofit/>
          </a:bodyPr>
          <a:lstStyle/>
          <a:p>
            <a:pPr lvl="0" algn="ctr">
              <a:spcBef>
                <a:spcPct val="0"/>
              </a:spcBef>
              <a:defRPr/>
            </a:pPr>
            <a:r>
              <a:rPr lang="en-US" sz="5400" b="1" dirty="0">
                <a:latin typeface="Comic Sans MS" pitchFamily="66" charset="0"/>
              </a:rPr>
              <a:t>Definitions</a:t>
            </a:r>
            <a:endParaRPr kumimoji="0" lang="en-IN" sz="5400" b="1" i="0" u="none" strike="noStrike" kern="1200" normalizeH="0" baseline="0" noProof="0" dirty="0">
              <a:ln w="18000">
                <a:solidFill>
                  <a:schemeClr val="accent2">
                    <a:satMod val="140000"/>
                  </a:schemeClr>
                </a:solidFill>
                <a:prstDash val="solid"/>
                <a:miter lim="800000"/>
              </a:ln>
              <a:solidFill>
                <a:schemeClr val="accent5">
                  <a:lumMod val="50000"/>
                </a:schemeClr>
              </a:solidFill>
              <a:effectLst>
                <a:outerShdw blurRad="25500" dist="23000" dir="7020000" algn="tl">
                  <a:srgbClr val="000000">
                    <a:alpha val="50000"/>
                  </a:srgbClr>
                </a:outerShdw>
              </a:effectLst>
              <a:uLnTx/>
              <a:uFillTx/>
              <a:latin typeface="Comic Sans MS" pitchFamily="66" charset="0"/>
              <a:ea typeface="+mj-ea"/>
              <a:cs typeface="+mj-cs"/>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481328"/>
            <a:ext cx="8229600" cy="4525963"/>
          </a:xfrm>
        </p:spPr>
        <p:txBody>
          <a:bodyPr/>
          <a:lstStyle/>
          <a:p>
            <a:pPr>
              <a:buNone/>
            </a:pPr>
            <a:endParaRPr lang="en-US" sz="2800" dirty="0" smtClean="0">
              <a:solidFill>
                <a:schemeClr val="tx1"/>
              </a:solidFill>
              <a:latin typeface="Comic Sans MS" pitchFamily="66" charset="0"/>
            </a:endParaRPr>
          </a:p>
          <a:p>
            <a:pPr>
              <a:buFont typeface="Wingdings" pitchFamily="2" charset="2"/>
              <a:buChar char="Ø"/>
            </a:pPr>
            <a:r>
              <a:rPr lang="en-US" sz="2800" dirty="0" smtClean="0">
                <a:solidFill>
                  <a:schemeClr val="tx1"/>
                </a:solidFill>
                <a:latin typeface="Comic Sans MS" pitchFamily="66" charset="0"/>
              </a:rPr>
              <a:t>All pervasive function of management.</a:t>
            </a:r>
          </a:p>
          <a:p>
            <a:pPr>
              <a:buFont typeface="Wingdings" pitchFamily="2" charset="2"/>
              <a:buChar char="Ø"/>
            </a:pPr>
            <a:endParaRPr lang="en-US" sz="2800" dirty="0" smtClean="0">
              <a:solidFill>
                <a:schemeClr val="tx1"/>
              </a:solidFill>
              <a:latin typeface="Comic Sans MS" pitchFamily="66" charset="0"/>
            </a:endParaRPr>
          </a:p>
          <a:p>
            <a:pPr>
              <a:buFont typeface="Wingdings" pitchFamily="2" charset="2"/>
              <a:buChar char="Ø"/>
            </a:pPr>
            <a:r>
              <a:rPr lang="en-US" sz="2800" dirty="0" smtClean="0">
                <a:latin typeface="Comic Sans MS" pitchFamily="66" charset="0"/>
              </a:rPr>
              <a:t> </a:t>
            </a:r>
            <a:r>
              <a:rPr lang="en-US" sz="2800" dirty="0" smtClean="0">
                <a:solidFill>
                  <a:schemeClr val="tx1"/>
                </a:solidFill>
                <a:latin typeface="Comic Sans MS" pitchFamily="66" charset="0"/>
              </a:rPr>
              <a:t>Dynamic function.</a:t>
            </a:r>
          </a:p>
          <a:p>
            <a:pPr>
              <a:buFont typeface="Wingdings" pitchFamily="2" charset="2"/>
              <a:buChar char="Ø"/>
            </a:pPr>
            <a:endParaRPr lang="en-US" sz="2800" dirty="0" smtClean="0">
              <a:solidFill>
                <a:schemeClr val="tx1"/>
              </a:solidFill>
              <a:latin typeface="Comic Sans MS" pitchFamily="66" charset="0"/>
            </a:endParaRPr>
          </a:p>
          <a:p>
            <a:pPr>
              <a:buFont typeface="Wingdings" pitchFamily="2" charset="2"/>
              <a:buChar char="Ø"/>
            </a:pPr>
            <a:r>
              <a:rPr lang="en-US" sz="2800" dirty="0" smtClean="0">
                <a:latin typeface="Comic Sans MS" pitchFamily="66" charset="0"/>
              </a:rPr>
              <a:t> </a:t>
            </a:r>
            <a:r>
              <a:rPr lang="en-US" sz="2800" dirty="0" smtClean="0">
                <a:solidFill>
                  <a:schemeClr val="tx1"/>
                </a:solidFill>
                <a:latin typeface="Comic Sans MS" pitchFamily="66" charset="0"/>
              </a:rPr>
              <a:t>Vast scope.</a:t>
            </a:r>
          </a:p>
          <a:p>
            <a:endParaRPr lang="en-IN" sz="2800" dirty="0" smtClean="0">
              <a:latin typeface="Comic Sans MS" pitchFamily="66" charset="0"/>
            </a:endParaRPr>
          </a:p>
          <a:p>
            <a:endParaRPr lang="en-US" sz="2800" dirty="0">
              <a:latin typeface="Comic Sans MS" pitchFamily="66" charset="0"/>
            </a:endParaRPr>
          </a:p>
        </p:txBody>
      </p:sp>
      <p:sp>
        <p:nvSpPr>
          <p:cNvPr id="5" name="Title 1"/>
          <p:cNvSpPr>
            <a:spLocks noGrp="1"/>
          </p:cNvSpPr>
          <p:nvPr>
            <p:ph type="title"/>
          </p:nvPr>
        </p:nvSpPr>
        <p:spPr>
          <a:xfrm>
            <a:off x="457200" y="274638"/>
            <a:ext cx="8229600" cy="1143000"/>
          </a:xfrm>
        </p:spPr>
        <p:txBody>
          <a:bodyPr>
            <a:noAutofit/>
          </a:bodyPr>
          <a:lstStyle/>
          <a:p>
            <a:pPr algn="ctr"/>
            <a:r>
              <a:rPr lang="en-US" sz="5400" b="1" dirty="0" smtClean="0">
                <a:solidFill>
                  <a:schemeClr val="accent5">
                    <a:lumMod val="50000"/>
                  </a:schemeClr>
                </a:solidFill>
                <a:latin typeface="Comic Sans MS" pitchFamily="66" charset="0"/>
              </a:rPr>
              <a:t>Features of staffing function</a:t>
            </a:r>
            <a:endParaRPr lang="en-US" sz="5400" b="1" dirty="0">
              <a:solidFill>
                <a:schemeClr val="accent5">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en-US" sz="2800" dirty="0" smtClean="0"/>
              <a:t>  </a:t>
            </a:r>
            <a:r>
              <a:rPr lang="en-US" sz="2800" dirty="0" smtClean="0">
                <a:latin typeface="Comic Sans MS" pitchFamily="66" charset="0"/>
              </a:rPr>
              <a:t>To understand all function of in an organization. </a:t>
            </a:r>
          </a:p>
          <a:p>
            <a:pPr>
              <a:buFont typeface="Wingdings" pitchFamily="2" charset="2"/>
              <a:buChar char="Ø"/>
            </a:pPr>
            <a:r>
              <a:rPr lang="en-US" sz="2800" dirty="0" smtClean="0">
                <a:latin typeface="Comic Sans MS" pitchFamily="66" charset="0"/>
              </a:rPr>
              <a:t>  To understand manpower planning so that people are available at right time and at a right place.</a:t>
            </a:r>
          </a:p>
          <a:p>
            <a:pPr>
              <a:buFont typeface="Wingdings" pitchFamily="2" charset="2"/>
              <a:buChar char="Ø"/>
            </a:pPr>
            <a:r>
              <a:rPr lang="en-US" sz="2800" dirty="0" smtClean="0">
                <a:latin typeface="Comic Sans MS" pitchFamily="66" charset="0"/>
              </a:rPr>
              <a:t>  To understand issues related to job analysis and to overcome the problem.</a:t>
            </a:r>
            <a:endParaRPr lang="en-IN" sz="2800" dirty="0">
              <a:latin typeface="Comic Sans MS" pitchFamily="66" charset="0"/>
            </a:endParaRPr>
          </a:p>
        </p:txBody>
      </p:sp>
      <p:sp>
        <p:nvSpPr>
          <p:cNvPr id="3" name="Title 2"/>
          <p:cNvSpPr>
            <a:spLocks noGrp="1"/>
          </p:cNvSpPr>
          <p:nvPr>
            <p:ph type="title"/>
          </p:nvPr>
        </p:nvSpPr>
        <p:spPr/>
        <p:txBody>
          <a:bodyPr>
            <a:normAutofit/>
          </a:bodyPr>
          <a:lstStyle/>
          <a:p>
            <a:pPr algn="ctr"/>
            <a:r>
              <a:rPr lang="en-US" sz="4400" dirty="0" smtClean="0">
                <a:solidFill>
                  <a:schemeClr val="accent5">
                    <a:lumMod val="50000"/>
                  </a:schemeClr>
                </a:solidFill>
                <a:latin typeface="Comic Sans MS" pitchFamily="66" charset="0"/>
              </a:rPr>
              <a:t>Main Objective Of Staffing</a:t>
            </a:r>
            <a:endParaRPr lang="en-IN" sz="4400" dirty="0">
              <a:solidFill>
                <a:schemeClr val="accent5">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457200"/>
            <a:ext cx="7772400" cy="3657599"/>
          </a:xfrm>
          <a:prstGeom prst="rect">
            <a:avLst/>
          </a:prstGeom>
        </p:spPr>
        <p:txBody>
          <a:bodyPr vert="horz"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omic Sans MS" pitchFamily="66" charset="0"/>
                <a:ea typeface="+mj-ea"/>
                <a:cs typeface="Times New Roman" pitchFamily="18" charset="0"/>
              </a:rPr>
              <a:t>I</a:t>
            </a:r>
            <a:r>
              <a:rPr kumimoji="0" lang="en-US" sz="5400" b="1" i="0" u="none" strike="noStrike" kern="1200" cap="none" spc="0" normalizeH="0" baseline="0" noProof="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uLnTx/>
                <a:uFillTx/>
                <a:latin typeface="Comic Sans MS" pitchFamily="66" charset="0"/>
                <a:ea typeface="+mj-ea"/>
                <a:cs typeface="Times New Roman" pitchFamily="18" charset="0"/>
              </a:rPr>
              <a:t>mportance</a:t>
            </a: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Comic Sans MS" pitchFamily="66" charset="0"/>
                <a:ea typeface="+mj-ea"/>
                <a:cs typeface="Times New Roman" pitchFamily="18" charset="0"/>
              </a:rPr>
              <a:t> </a:t>
            </a:r>
            <a:r>
              <a:rPr kumimoji="0" lang="en-US" sz="5400" b="1" i="0" u="none" strike="noStrike" kern="1200" cap="none" spc="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uLnTx/>
                <a:uFillTx/>
                <a:latin typeface="Comic Sans MS" pitchFamily="66" charset="0"/>
                <a:ea typeface="+mj-ea"/>
                <a:cs typeface="Times New Roman" pitchFamily="18" charset="0"/>
              </a:rPr>
              <a:t>Of</a:t>
            </a:r>
            <a:r>
              <a:rPr kumimoji="0" lang="en-US" sz="5400" b="1" i="0" u="none" strike="noStrike" kern="1200" cap="none" spc="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uLnTx/>
                <a:uFillTx/>
                <a:latin typeface="Comic Sans MS" pitchFamily="66" charset="0"/>
                <a:ea typeface="+mj-ea"/>
                <a:cs typeface="Times New Roman" pitchFamily="18" charset="0"/>
              </a:rPr>
              <a:t/>
            </a:r>
            <a:br>
              <a:rPr kumimoji="0" lang="en-US" sz="5400" b="1" i="0" u="none" strike="noStrike" kern="1200" cap="none" spc="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uLnTx/>
                <a:uFillTx/>
                <a:latin typeface="Comic Sans MS" pitchFamily="66" charset="0"/>
                <a:ea typeface="+mj-ea"/>
                <a:cs typeface="Times New Roman" pitchFamily="18" charset="0"/>
              </a:rPr>
            </a:br>
            <a:r>
              <a:rPr kumimoji="0" lang="en-US" sz="5400" b="1" i="0" u="none" strike="noStrike" kern="1200" cap="none" spc="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uLnTx/>
                <a:uFillTx/>
                <a:latin typeface="Comic Sans MS" pitchFamily="66" charset="0"/>
                <a:ea typeface="+mj-ea"/>
                <a:cs typeface="Times New Roman" pitchFamily="18" charset="0"/>
              </a:rPr>
              <a:t> Staffing  Function </a:t>
            </a:r>
            <a:br>
              <a:rPr kumimoji="0" lang="en-US" sz="5400" b="1" i="0" u="none" strike="noStrike" kern="1200" cap="none" spc="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uLnTx/>
                <a:uFillTx/>
                <a:latin typeface="Comic Sans MS" pitchFamily="66" charset="0"/>
                <a:ea typeface="+mj-ea"/>
                <a:cs typeface="Times New Roman" pitchFamily="18" charset="0"/>
              </a:rPr>
            </a:br>
            <a:r>
              <a:rPr kumimoji="0" lang="en-US" sz="5400" b="1" i="0" u="none" strike="noStrike" kern="1200" cap="none" spc="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uLnTx/>
                <a:uFillTx/>
                <a:latin typeface="Comic Sans MS" pitchFamily="66" charset="0"/>
                <a:ea typeface="+mj-ea"/>
                <a:cs typeface="Times New Roman" pitchFamily="18" charset="0"/>
              </a:rPr>
              <a:t> </a:t>
            </a:r>
            <a:endParaRPr kumimoji="0" lang="en-US" sz="5400" b="1" i="0" u="none" strike="noStrike" kern="1200" cap="none" spc="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38100" dist="38100" dir="2700000" algn="tl">
                  <a:srgbClr val="000000">
                    <a:alpha val="43137"/>
                  </a:srgbClr>
                </a:outerShdw>
              </a:effectLst>
              <a:uLnTx/>
              <a:uFillTx/>
              <a:latin typeface="Comic Sans MS" pitchFamily="66" charset="0"/>
              <a:ea typeface="+mj-ea"/>
              <a:cs typeface="Times New Roman" pitchFamily="18" charset="0"/>
            </a:endParaRPr>
          </a:p>
        </p:txBody>
      </p:sp>
      <p:pic>
        <p:nvPicPr>
          <p:cNvPr id="5" name="Picture 4" descr="imagesCAPR4HDV.jpg"/>
          <p:cNvPicPr>
            <a:picLocks noChangeAspect="1"/>
          </p:cNvPicPr>
          <p:nvPr/>
        </p:nvPicPr>
        <p:blipFill>
          <a:blip r:embed="rId3" cstate="print"/>
          <a:stretch>
            <a:fillRect/>
          </a:stretch>
        </p:blipFill>
        <p:spPr>
          <a:xfrm>
            <a:off x="6072198" y="3143248"/>
            <a:ext cx="2486025" cy="1762125"/>
          </a:xfrm>
          <a:prstGeom prst="rect">
            <a:avLst/>
          </a:prstGeom>
        </p:spPr>
      </p:pic>
      <p:pic>
        <p:nvPicPr>
          <p:cNvPr id="6" name="Picture 5" descr="imagesCAV7W5N6.jpg"/>
          <p:cNvPicPr>
            <a:picLocks noChangeAspect="1"/>
          </p:cNvPicPr>
          <p:nvPr/>
        </p:nvPicPr>
        <p:blipFill>
          <a:blip r:embed="rId4" cstate="print"/>
          <a:stretch>
            <a:fillRect/>
          </a:stretch>
        </p:blipFill>
        <p:spPr>
          <a:xfrm>
            <a:off x="500034" y="3143248"/>
            <a:ext cx="2438400" cy="1847850"/>
          </a:xfrm>
          <a:prstGeom prst="rect">
            <a:avLst/>
          </a:prstGeom>
        </p:spPr>
      </p:pic>
      <p:pic>
        <p:nvPicPr>
          <p:cNvPr id="7" name="Picture 6" descr="imagesCA1DU3PE.jpg"/>
          <p:cNvPicPr>
            <a:picLocks noChangeAspect="1"/>
          </p:cNvPicPr>
          <p:nvPr/>
        </p:nvPicPr>
        <p:blipFill>
          <a:blip r:embed="rId5" cstate="print"/>
          <a:stretch>
            <a:fillRect/>
          </a:stretch>
        </p:blipFill>
        <p:spPr>
          <a:xfrm>
            <a:off x="3286116" y="3286124"/>
            <a:ext cx="2524125" cy="180975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ppt_x</p:attrName>
                                        </p:attrNameLst>
                                      </p:cBhvr>
                                      <p:tavLst>
                                        <p:tav tm="0">
                                          <p:val>
                                            <p:strVal val="#ppt_x-.2"/>
                                          </p:val>
                                        </p:tav>
                                        <p:tav tm="100000">
                                          <p:val>
                                            <p:strVal val="#ppt_x"/>
                                          </p:val>
                                        </p:tav>
                                      </p:tavLst>
                                    </p:anim>
                                    <p:anim calcmode="lin" valueType="num">
                                      <p:cBhvr>
                                        <p:cTn id="23"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2209800"/>
            <a:ext cx="8229600" cy="4343400"/>
          </a:xfrm>
        </p:spPr>
        <p:txBody>
          <a:bodyPr>
            <a:normAutofit/>
          </a:bodyPr>
          <a:lstStyle/>
          <a:p>
            <a:pPr marL="566928" indent="-457200">
              <a:buFont typeface="Wingdings" pitchFamily="2" charset="2"/>
              <a:buChar char="Ø"/>
            </a:pPr>
            <a:r>
              <a:rPr lang="en-US" sz="2400" dirty="0" smtClean="0">
                <a:latin typeface="Comic Sans MS" pitchFamily="66" charset="0"/>
              </a:rPr>
              <a:t>Training and Development.</a:t>
            </a:r>
          </a:p>
          <a:p>
            <a:pPr>
              <a:buNone/>
            </a:pPr>
            <a:endParaRPr lang="en-US" sz="2400" dirty="0" smtClean="0">
              <a:latin typeface="Comic Sans MS" pitchFamily="66" charset="0"/>
            </a:endParaRPr>
          </a:p>
          <a:p>
            <a:pPr>
              <a:buFont typeface="Wingdings" pitchFamily="2" charset="2"/>
              <a:buChar char="Ø"/>
            </a:pPr>
            <a:r>
              <a:rPr lang="en-US" sz="2400" dirty="0" smtClean="0">
                <a:latin typeface="Comic Sans MS" pitchFamily="66" charset="0"/>
              </a:rPr>
              <a:t>   Effective  Co-ordination.</a:t>
            </a:r>
          </a:p>
          <a:p>
            <a:pPr>
              <a:buNone/>
            </a:pPr>
            <a:endParaRPr lang="en-US" sz="2400" dirty="0" smtClean="0">
              <a:latin typeface="Comic Sans MS" pitchFamily="66" charset="0"/>
            </a:endParaRPr>
          </a:p>
          <a:p>
            <a:pPr>
              <a:buFont typeface="Wingdings" pitchFamily="2" charset="2"/>
              <a:buChar char="Ø"/>
            </a:pPr>
            <a:r>
              <a:rPr lang="en-US" sz="2400" dirty="0" smtClean="0">
                <a:latin typeface="Comic Sans MS" pitchFamily="66" charset="0"/>
              </a:rPr>
              <a:t>   Effective Recruitment  &amp;  Placement.</a:t>
            </a:r>
          </a:p>
          <a:p>
            <a:pPr>
              <a:buNone/>
            </a:pPr>
            <a:endParaRPr lang="en-US" sz="2400" dirty="0" smtClean="0">
              <a:latin typeface="Comic Sans MS" pitchFamily="66" charset="0"/>
            </a:endParaRPr>
          </a:p>
          <a:p>
            <a:pPr marL="566928" indent="-457200">
              <a:buFont typeface="Wingdings" pitchFamily="2" charset="2"/>
              <a:buChar char="Ø"/>
            </a:pPr>
            <a:r>
              <a:rPr lang="en-US" sz="2400" dirty="0" smtClean="0">
                <a:latin typeface="Comic Sans MS" pitchFamily="66" charset="0"/>
              </a:rPr>
              <a:t>Building effective human resource.</a:t>
            </a:r>
          </a:p>
          <a:p>
            <a:pPr>
              <a:buClr>
                <a:srgbClr val="FF0000"/>
              </a:buClr>
              <a:buNone/>
            </a:pPr>
            <a:endParaRPr lang="en-US" sz="2400" dirty="0">
              <a:latin typeface="Comic Sans MS" pitchFamily="66" charset="0"/>
            </a:endParaRPr>
          </a:p>
        </p:txBody>
      </p:sp>
      <p:sp>
        <p:nvSpPr>
          <p:cNvPr id="5" name="Title 1"/>
          <p:cNvSpPr>
            <a:spLocks noGrp="1"/>
          </p:cNvSpPr>
          <p:nvPr>
            <p:ph type="title"/>
          </p:nvPr>
        </p:nvSpPr>
        <p:spPr>
          <a:xfrm>
            <a:off x="457200" y="274638"/>
            <a:ext cx="8229600" cy="1858962"/>
          </a:xfrm>
        </p:spPr>
        <p:txBody>
          <a:bodyPr>
            <a:noAutofit/>
          </a:bodyPr>
          <a:lstStyle/>
          <a:p>
            <a:pPr algn="ctr"/>
            <a:r>
              <a:rPr lang="en-US" sz="5400" b="1" dirty="0" smtClean="0">
                <a:solidFill>
                  <a:schemeClr val="accent5">
                    <a:lumMod val="50000"/>
                  </a:schemeClr>
                </a:solidFill>
                <a:latin typeface="Comic Sans MS" pitchFamily="66" charset="0"/>
                <a:cs typeface="Times New Roman" pitchFamily="18" charset="0"/>
              </a:rPr>
              <a:t>Importance Of Staffing</a:t>
            </a:r>
            <a:endParaRPr lang="en-US" sz="5400" b="1" dirty="0">
              <a:solidFill>
                <a:schemeClr val="accent5">
                  <a:lumMod val="50000"/>
                </a:schemeClr>
              </a:solidFill>
              <a:latin typeface="Comic Sans MS" pitchFamily="66"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grpId="0"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fade">
                                      <p:cBhvr>
                                        <p:cTn id="30" dur="1000"/>
                                        <p:tgtEl>
                                          <p:spTgt spid="4">
                                            <p:txEl>
                                              <p:pRg st="4" end="4"/>
                                            </p:txEl>
                                          </p:spTgt>
                                        </p:tgtEl>
                                      </p:cBhvr>
                                    </p:animEffect>
                                    <p:anim calcmode="lin" valueType="num">
                                      <p:cBhvr>
                                        <p:cTn id="3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grpId="0" nodeType="click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fade">
                                      <p:cBhvr>
                                        <p:cTn id="38" dur="1000"/>
                                        <p:tgtEl>
                                          <p:spTgt spid="4">
                                            <p:txEl>
                                              <p:pRg st="6" end="6"/>
                                            </p:txEl>
                                          </p:spTgt>
                                        </p:tgtEl>
                                      </p:cBhvr>
                                    </p:animEffect>
                                    <p:anim calcmode="lin" valueType="num">
                                      <p:cBhvr>
                                        <p:cTn id="3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4">
                                            <p:txEl>
                                              <p:pRg st="6" end="6"/>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28596" y="2000240"/>
            <a:ext cx="8229600" cy="4143404"/>
          </a:xfrm>
        </p:spPr>
        <p:txBody>
          <a:bodyPr>
            <a:normAutofit/>
          </a:bodyPr>
          <a:lstStyle/>
          <a:p>
            <a:pPr>
              <a:buFont typeface="Wingdings" pitchFamily="2" charset="2"/>
              <a:buChar char="Ø"/>
            </a:pPr>
            <a:endParaRPr lang="en-US" sz="2800" dirty="0">
              <a:latin typeface="Comic Sans MS" pitchFamily="66" charset="0"/>
            </a:endParaRPr>
          </a:p>
          <a:p>
            <a:pPr>
              <a:buFont typeface="Wingdings" pitchFamily="2" charset="2"/>
              <a:buChar char="Ø"/>
            </a:pPr>
            <a:r>
              <a:rPr lang="en-US" sz="2800" dirty="0" smtClean="0">
                <a:latin typeface="Comic Sans MS" pitchFamily="66" charset="0"/>
              </a:rPr>
              <a:t>  </a:t>
            </a:r>
            <a:r>
              <a:rPr lang="en-US" sz="2600" dirty="0" smtClean="0">
                <a:latin typeface="Comic Sans MS" pitchFamily="66" charset="0"/>
              </a:rPr>
              <a:t>Optimum Use of Resource.</a:t>
            </a:r>
          </a:p>
          <a:p>
            <a:pPr>
              <a:buFont typeface="Wingdings" pitchFamily="2" charset="2"/>
              <a:buChar char="Ø"/>
            </a:pPr>
            <a:endParaRPr lang="en-US" sz="2600" dirty="0" smtClean="0">
              <a:latin typeface="Comic Sans MS" pitchFamily="66" charset="0"/>
            </a:endParaRPr>
          </a:p>
          <a:p>
            <a:pPr>
              <a:buFont typeface="Wingdings" pitchFamily="2" charset="2"/>
              <a:buChar char="Ø"/>
            </a:pPr>
            <a:r>
              <a:rPr lang="en-US" sz="2600" dirty="0" smtClean="0">
                <a:latin typeface="Comic Sans MS" pitchFamily="66" charset="0"/>
              </a:rPr>
              <a:t>  Enhances Corporate Image.               </a:t>
            </a:r>
          </a:p>
          <a:p>
            <a:pPr>
              <a:buFont typeface="Wingdings" pitchFamily="2" charset="2"/>
              <a:buChar char="Ø"/>
            </a:pPr>
            <a:endParaRPr lang="en-US" sz="2600" dirty="0" smtClean="0">
              <a:latin typeface="Comic Sans MS" pitchFamily="66" charset="0"/>
            </a:endParaRPr>
          </a:p>
          <a:p>
            <a:pPr>
              <a:buFont typeface="Wingdings" pitchFamily="2" charset="2"/>
              <a:buChar char="Ø"/>
            </a:pPr>
            <a:r>
              <a:rPr lang="en-US" sz="2600" dirty="0" smtClean="0">
                <a:latin typeface="Comic Sans MS" pitchFamily="66" charset="0"/>
              </a:rPr>
              <a:t> Job Satisfaction.</a:t>
            </a:r>
          </a:p>
          <a:p>
            <a:pPr>
              <a:buFont typeface="Wingdings" pitchFamily="2" charset="2"/>
              <a:buChar char="Ø"/>
            </a:pPr>
            <a:endParaRPr lang="en-US" sz="2400" dirty="0" smtClean="0">
              <a:latin typeface="Comic Sans MS" pitchFamily="66" charset="0"/>
            </a:endParaRPr>
          </a:p>
          <a:p>
            <a:pPr>
              <a:buFont typeface="Wingdings" pitchFamily="2" charset="2"/>
              <a:buChar char="Ø"/>
            </a:pPr>
            <a:endParaRPr lang="en-US" sz="2800" dirty="0">
              <a:latin typeface="Comic Sans MS" pitchFamily="66" charset="0"/>
            </a:endParaRPr>
          </a:p>
        </p:txBody>
      </p:sp>
      <p:sp>
        <p:nvSpPr>
          <p:cNvPr id="5" name="Title 1"/>
          <p:cNvSpPr>
            <a:spLocks noGrp="1"/>
          </p:cNvSpPr>
          <p:nvPr>
            <p:ph type="title"/>
          </p:nvPr>
        </p:nvSpPr>
        <p:spPr>
          <a:xfrm>
            <a:off x="457200" y="274638"/>
            <a:ext cx="8229600" cy="1711816"/>
          </a:xfrm>
        </p:spPr>
        <p:txBody>
          <a:bodyPr>
            <a:noAutofit/>
          </a:bodyPr>
          <a:lstStyle/>
          <a:p>
            <a:pPr algn="ctr"/>
            <a:r>
              <a:rPr lang="en-US" sz="5400" dirty="0" smtClean="0">
                <a:solidFill>
                  <a:schemeClr val="accent5">
                    <a:lumMod val="50000"/>
                  </a:schemeClr>
                </a:solidFill>
                <a:latin typeface="Comic Sans MS" pitchFamily="66" charset="0"/>
                <a:cs typeface="Times New Roman" pitchFamily="18" charset="0"/>
              </a:rPr>
              <a:t>Importance of Staffing Function</a:t>
            </a:r>
            <a:endParaRPr lang="en-US" sz="5400" dirty="0">
              <a:solidFill>
                <a:schemeClr val="accent5">
                  <a:lumMod val="50000"/>
                </a:schemeClr>
              </a:solidFill>
              <a:latin typeface="Comic Sans MS"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714348" y="1785926"/>
            <a:ext cx="7772400" cy="4214810"/>
          </a:xfrm>
        </p:spPr>
        <p:txBody>
          <a:bodyPr>
            <a:normAutofit fontScale="92500" lnSpcReduction="10000"/>
          </a:bodyPr>
          <a:lstStyle/>
          <a:p>
            <a:pPr eaLnBrk="1" hangingPunct="1">
              <a:buFont typeface="Wingdings" pitchFamily="2" charset="2"/>
              <a:buChar char="Ø"/>
            </a:pPr>
            <a:endParaRPr lang="en-US" dirty="0" smtClean="0">
              <a:latin typeface="Comic Sans MS" pitchFamily="66" charset="0"/>
            </a:endParaRPr>
          </a:p>
          <a:p>
            <a:pPr eaLnBrk="1" hangingPunct="1">
              <a:buFont typeface="Wingdings" pitchFamily="2" charset="2"/>
              <a:buChar char="Ø"/>
            </a:pPr>
            <a:r>
              <a:rPr lang="en-US" sz="2600" dirty="0" smtClean="0">
                <a:latin typeface="Comic Sans MS" pitchFamily="66" charset="0"/>
              </a:rPr>
              <a:t>Manpower planning</a:t>
            </a:r>
          </a:p>
          <a:p>
            <a:pPr eaLnBrk="1" hangingPunct="1">
              <a:buFont typeface="Wingdings" pitchFamily="2" charset="2"/>
              <a:buChar char="Ø"/>
            </a:pPr>
            <a:endParaRPr lang="en-US" sz="2600" dirty="0" smtClean="0">
              <a:latin typeface="Comic Sans MS" pitchFamily="66" charset="0"/>
            </a:endParaRPr>
          </a:p>
          <a:p>
            <a:pPr eaLnBrk="1" hangingPunct="1">
              <a:buFont typeface="Wingdings" pitchFamily="2" charset="2"/>
              <a:buChar char="Ø"/>
            </a:pPr>
            <a:r>
              <a:rPr lang="en-US" sz="2600" dirty="0" smtClean="0">
                <a:latin typeface="Comic Sans MS" pitchFamily="66" charset="0"/>
              </a:rPr>
              <a:t>Job analysis</a:t>
            </a:r>
          </a:p>
          <a:p>
            <a:pPr eaLnBrk="1" hangingPunct="1">
              <a:buFont typeface="Wingdings" pitchFamily="2" charset="2"/>
              <a:buChar char="Ø"/>
            </a:pPr>
            <a:endParaRPr lang="en-US" sz="2600" dirty="0" smtClean="0">
              <a:latin typeface="Comic Sans MS" pitchFamily="66" charset="0"/>
            </a:endParaRPr>
          </a:p>
          <a:p>
            <a:pPr eaLnBrk="1" hangingPunct="1">
              <a:buFont typeface="Wingdings" pitchFamily="2" charset="2"/>
              <a:buChar char="Ø"/>
            </a:pPr>
            <a:r>
              <a:rPr lang="en-US" sz="2600" dirty="0" smtClean="0">
                <a:latin typeface="Comic Sans MS" pitchFamily="66" charset="0"/>
              </a:rPr>
              <a:t>Recruitment and selection</a:t>
            </a:r>
          </a:p>
          <a:p>
            <a:pPr eaLnBrk="1" hangingPunct="1">
              <a:buFont typeface="Wingdings" pitchFamily="2" charset="2"/>
              <a:buChar char="Ø"/>
            </a:pPr>
            <a:endParaRPr lang="en-US" sz="2600" dirty="0" smtClean="0">
              <a:latin typeface="Comic Sans MS" pitchFamily="66" charset="0"/>
            </a:endParaRPr>
          </a:p>
          <a:p>
            <a:pPr eaLnBrk="1" hangingPunct="1">
              <a:buFont typeface="Wingdings" pitchFamily="2" charset="2"/>
              <a:buChar char="Ø"/>
            </a:pPr>
            <a:r>
              <a:rPr lang="en-US" sz="2600" dirty="0" smtClean="0">
                <a:latin typeface="Comic Sans MS" pitchFamily="66" charset="0"/>
              </a:rPr>
              <a:t>Training and Development</a:t>
            </a:r>
          </a:p>
          <a:p>
            <a:pPr eaLnBrk="1" hangingPunct="1">
              <a:buFont typeface="Wingdings" pitchFamily="2" charset="2"/>
              <a:buChar char="Ø"/>
            </a:pPr>
            <a:endParaRPr lang="en-US" sz="2600" dirty="0" smtClean="0">
              <a:latin typeface="Comic Sans MS" pitchFamily="66" charset="0"/>
            </a:endParaRPr>
          </a:p>
          <a:p>
            <a:pPr eaLnBrk="1" hangingPunct="1">
              <a:buFont typeface="Wingdings" pitchFamily="2" charset="2"/>
              <a:buChar char="Ø"/>
            </a:pPr>
            <a:r>
              <a:rPr lang="en-US" sz="2600" dirty="0" smtClean="0">
                <a:latin typeface="Comic Sans MS" pitchFamily="66" charset="0"/>
              </a:rPr>
              <a:t>Performance appraisal</a:t>
            </a:r>
          </a:p>
          <a:p>
            <a:pPr eaLnBrk="1" hangingPunct="1">
              <a:buFont typeface="Wingdings" pitchFamily="2" charset="2"/>
              <a:buChar char="Ø"/>
            </a:pPr>
            <a:endParaRPr lang="en-US" dirty="0" smtClean="0">
              <a:latin typeface="Comic Sans MS" pitchFamily="66" charset="0"/>
            </a:endParaRPr>
          </a:p>
        </p:txBody>
      </p:sp>
      <p:sp>
        <p:nvSpPr>
          <p:cNvPr id="5" name="Rectangle 2"/>
          <p:cNvSpPr>
            <a:spLocks noGrp="1" noChangeArrowheads="1"/>
          </p:cNvSpPr>
          <p:nvPr>
            <p:ph type="title"/>
          </p:nvPr>
        </p:nvSpPr>
        <p:spPr>
          <a:xfrm>
            <a:off x="914400" y="381000"/>
            <a:ext cx="7772400" cy="914400"/>
          </a:xfrm>
        </p:spPr>
        <p:txBody>
          <a:bodyPr>
            <a:noAutofit/>
          </a:bodyPr>
          <a:lstStyle/>
          <a:p>
            <a:pPr algn="ctr" eaLnBrk="1" fontAlgn="auto" hangingPunct="1">
              <a:spcAft>
                <a:spcPts val="0"/>
              </a:spcAft>
              <a:defRPr/>
            </a:pPr>
            <a:r>
              <a:rPr lang="en-US" sz="4800" dirty="0" smtClean="0">
                <a:solidFill>
                  <a:schemeClr val="tx2">
                    <a:satMod val="200000"/>
                  </a:schemeClr>
                </a:solidFill>
                <a:latin typeface="Comic Sans MS" pitchFamily="66" charset="0"/>
              </a:rPr>
              <a:t>ELEMENTS OF STAFFING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par>
                          <p:cTn id="11" fill="hold">
                            <p:stCondLst>
                              <p:cond delay="2700"/>
                            </p:stCondLst>
                            <p:childTnLst>
                              <p:par>
                                <p:cTn id="12" presetID="7" presetClass="entr" presetSubtype="8" fill="hold" grpId="0" nodeType="after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1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5" dur="10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par>
                          <p:cTn id="16" fill="hold">
                            <p:stCondLst>
                              <p:cond delay="3700"/>
                            </p:stCondLst>
                            <p:childTnLst>
                              <p:par>
                                <p:cTn id="17" presetID="7" presetClass="entr" presetSubtype="8"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10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par>
                          <p:cTn id="21" fill="hold">
                            <p:stCondLst>
                              <p:cond delay="4700"/>
                            </p:stCondLst>
                            <p:childTnLst>
                              <p:par>
                                <p:cTn id="22" presetID="7" presetClass="entr" presetSubtype="8" fill="hold" grpId="0" nodeType="after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 calcmode="lin" valueType="num">
                                      <p:cBhvr additive="base">
                                        <p:cTn id="24" dur="10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25" dur="10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par>
                          <p:cTn id="26" fill="hold">
                            <p:stCondLst>
                              <p:cond delay="5700"/>
                            </p:stCondLst>
                            <p:childTnLst>
                              <p:par>
                                <p:cTn id="27" presetID="7" presetClass="entr" presetSubtype="8" fill="hold" grpId="0" nodeType="after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additive="base">
                                        <p:cTn id="29" dur="10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30" dur="10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par>
                          <p:cTn id="31" fill="hold">
                            <p:stCondLst>
                              <p:cond delay="6700"/>
                            </p:stCondLst>
                            <p:childTnLst>
                              <p:par>
                                <p:cTn id="32" presetID="7" presetClass="entr" presetSubtype="8" fill="hold" grpId="0" nodeType="after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 calcmode="lin" valueType="num">
                                      <p:cBhvr additive="base">
                                        <p:cTn id="34" dur="1000" fill="hold"/>
                                        <p:tgtEl>
                                          <p:spTgt spid="4">
                                            <p:txEl>
                                              <p:pRg st="9" end="9"/>
                                            </p:txEl>
                                          </p:spTgt>
                                        </p:tgtEl>
                                        <p:attrNameLst>
                                          <p:attrName>ppt_x</p:attrName>
                                        </p:attrNameLst>
                                      </p:cBhvr>
                                      <p:tavLst>
                                        <p:tav tm="0">
                                          <p:val>
                                            <p:strVal val="0-#ppt_w/2"/>
                                          </p:val>
                                        </p:tav>
                                        <p:tav tm="100000">
                                          <p:val>
                                            <p:strVal val="#ppt_x"/>
                                          </p:val>
                                        </p:tav>
                                      </p:tavLst>
                                    </p:anim>
                                    <p:anim calcmode="lin" valueType="num">
                                      <p:cBhvr additive="base">
                                        <p:cTn id="35" dur="1000" fill="hold"/>
                                        <p:tgtEl>
                                          <p:spTgt spid="4">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762000" y="2057400"/>
            <a:ext cx="8153400" cy="4495800"/>
          </a:xfrm>
        </p:spPr>
        <p:txBody>
          <a:bodyPr/>
          <a:lstStyle/>
          <a:p>
            <a:pPr>
              <a:buFont typeface="Wingdings" pitchFamily="2" charset="2"/>
              <a:buChar char="Ø"/>
            </a:pPr>
            <a:r>
              <a:rPr lang="en-US" dirty="0" smtClean="0">
                <a:latin typeface="Comic Sans MS" pitchFamily="66" charset="0"/>
              </a:rPr>
              <a:t>  Hiring</a:t>
            </a:r>
          </a:p>
          <a:p>
            <a:pPr>
              <a:buFont typeface="Wingdings" pitchFamily="2" charset="2"/>
              <a:buChar char="Ø"/>
            </a:pPr>
            <a:endParaRPr lang="en-US" dirty="0" smtClean="0">
              <a:latin typeface="Comic Sans MS" pitchFamily="66" charset="0"/>
            </a:endParaRPr>
          </a:p>
          <a:p>
            <a:pPr eaLnBrk="1" hangingPunct="1">
              <a:buFont typeface="Wingdings" pitchFamily="2" charset="2"/>
              <a:buChar char="Ø"/>
            </a:pPr>
            <a:r>
              <a:rPr lang="en-US" dirty="0" smtClean="0">
                <a:latin typeface="Comic Sans MS" pitchFamily="66" charset="0"/>
              </a:rPr>
              <a:t>  Motivation</a:t>
            </a:r>
          </a:p>
          <a:p>
            <a:pPr eaLnBrk="1" hangingPunct="1">
              <a:buFont typeface="Wingdings" pitchFamily="2" charset="2"/>
              <a:buChar char="Ø"/>
            </a:pPr>
            <a:endParaRPr lang="en-US" dirty="0" smtClean="0">
              <a:latin typeface="Comic Sans MS" pitchFamily="66" charset="0"/>
            </a:endParaRPr>
          </a:p>
          <a:p>
            <a:pPr eaLnBrk="1" hangingPunct="1">
              <a:buFont typeface="Wingdings" pitchFamily="2" charset="2"/>
              <a:buChar char="Ø"/>
            </a:pPr>
            <a:r>
              <a:rPr lang="en-US" dirty="0" smtClean="0">
                <a:latin typeface="Comic Sans MS" pitchFamily="66" charset="0"/>
              </a:rPr>
              <a:t>  Employee maintenance</a:t>
            </a:r>
          </a:p>
          <a:p>
            <a:pPr eaLnBrk="1" hangingPunct="1">
              <a:buFont typeface="Wingdings" pitchFamily="2" charset="2"/>
              <a:buChar char="Ø"/>
            </a:pPr>
            <a:endParaRPr lang="en-US" dirty="0" smtClean="0">
              <a:latin typeface="Comic Sans MS" pitchFamily="66" charset="0"/>
            </a:endParaRPr>
          </a:p>
          <a:p>
            <a:pPr eaLnBrk="1" hangingPunct="1">
              <a:buFont typeface="Wingdings" pitchFamily="2" charset="2"/>
              <a:buChar char="Ø"/>
            </a:pPr>
            <a:r>
              <a:rPr lang="en-US" dirty="0" smtClean="0">
                <a:latin typeface="Comic Sans MS" pitchFamily="66" charset="0"/>
              </a:rPr>
              <a:t>  Human relations</a:t>
            </a:r>
          </a:p>
        </p:txBody>
      </p:sp>
      <p:sp>
        <p:nvSpPr>
          <p:cNvPr id="5" name="Rectangle 2"/>
          <p:cNvSpPr>
            <a:spLocks noGrp="1" noChangeArrowheads="1"/>
          </p:cNvSpPr>
          <p:nvPr>
            <p:ph type="title"/>
          </p:nvPr>
        </p:nvSpPr>
        <p:spPr>
          <a:xfrm>
            <a:off x="1142976" y="285728"/>
            <a:ext cx="7143800" cy="1285860"/>
          </a:xfrm>
        </p:spPr>
        <p:txBody>
          <a:bodyPr>
            <a:normAutofit/>
          </a:bodyPr>
          <a:lstStyle/>
          <a:p>
            <a:pPr eaLnBrk="1" fontAlgn="auto" hangingPunct="1">
              <a:spcAft>
                <a:spcPts val="0"/>
              </a:spcAft>
              <a:defRPr/>
            </a:pPr>
            <a:r>
              <a:rPr lang="en-US" sz="4800" b="1" cap="all" dirty="0" smtClean="0">
                <a:solidFill>
                  <a:schemeClr val="accent5">
                    <a:lumMod val="50000"/>
                  </a:schemeClr>
                </a:solidFill>
                <a:latin typeface="Comic Sans MS" pitchFamily="66" charset="0"/>
              </a:rPr>
              <a:t>Scope of Staffing</a:t>
            </a:r>
            <a:endParaRPr lang="en-US" sz="4800" dirty="0" smtClean="0">
              <a:solidFill>
                <a:schemeClr val="accent5">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par>
                          <p:cTn id="11" fill="hold">
                            <p:stCondLst>
                              <p:cond delay="2400"/>
                            </p:stCondLst>
                            <p:childTnLst>
                              <p:par>
                                <p:cTn id="12" presetID="7" presetClass="entr" presetSubtype="4"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2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16" fill="hold">
                            <p:stCondLst>
                              <p:cond delay="4400"/>
                            </p:stCondLst>
                            <p:childTnLst>
                              <p:par>
                                <p:cTn id="17" presetID="7" presetClass="entr" presetSubtype="4"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21" fill="hold">
                            <p:stCondLst>
                              <p:cond delay="6400"/>
                            </p:stCondLst>
                            <p:childTnLst>
                              <p:par>
                                <p:cTn id="22" presetID="7" presetClass="entr" presetSubtype="4" fill="hold" grpId="0" nodeType="after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 calcmode="lin" valueType="num">
                                      <p:cBhvr additive="base">
                                        <p:cTn id="24"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26" fill="hold">
                            <p:stCondLst>
                              <p:cond delay="8400"/>
                            </p:stCondLst>
                            <p:childTnLst>
                              <p:par>
                                <p:cTn id="27" presetID="7" presetClass="entr" presetSubtype="4" fill="hold" grpId="0" nodeType="after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additive="base">
                                        <p:cTn id="29" dur="20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0" dur="20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680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rPr>
              <a:t>Factors Affecting Staffing</a:t>
            </a:r>
            <a:endParaRPr lang="en-US" sz="5400" b="1" cap="none" spc="0" dirty="0">
              <a:ln w="11430"/>
              <a:solidFill>
                <a:srgbClr val="FF0000"/>
              </a:solidFill>
              <a:effectLst>
                <a:glow rad="139700">
                  <a:schemeClr val="accent2">
                    <a:satMod val="175000"/>
                    <a:alpha val="40000"/>
                  </a:schemeClr>
                </a:glow>
                <a:outerShdw blurRad="50800" dist="39000" dir="5460000" algn="tl">
                  <a:srgbClr val="000000">
                    <a:alpha val="38000"/>
                  </a:srgbClr>
                </a:outerShdw>
              </a:effectLst>
            </a:endParaRPr>
          </a:p>
        </p:txBody>
      </p:sp>
      <p:pic>
        <p:nvPicPr>
          <p:cNvPr id="5" name="Picture 2" descr="C:\Users\UPENDRA\Desktop\Staffing.jpg"/>
          <p:cNvPicPr>
            <a:picLocks noChangeAspect="1" noChangeArrowheads="1"/>
          </p:cNvPicPr>
          <p:nvPr/>
        </p:nvPicPr>
        <p:blipFill>
          <a:blip r:embed="rId2"/>
          <a:srcRect/>
          <a:stretch>
            <a:fillRect/>
          </a:stretch>
        </p:blipFill>
        <p:spPr bwMode="auto">
          <a:xfrm>
            <a:off x="214282" y="2643182"/>
            <a:ext cx="4114800" cy="2914650"/>
          </a:xfrm>
          <a:prstGeom prst="rect">
            <a:avLst/>
          </a:prstGeom>
          <a:noFill/>
        </p:spPr>
      </p:pic>
      <p:pic>
        <p:nvPicPr>
          <p:cNvPr id="6" name="Picture 3" descr="C:\Users\UPENDRA\Desktop\Staffing 2.jpg"/>
          <p:cNvPicPr>
            <a:picLocks noChangeAspect="1" noChangeArrowheads="1"/>
          </p:cNvPicPr>
          <p:nvPr/>
        </p:nvPicPr>
        <p:blipFill>
          <a:blip r:embed="rId3"/>
          <a:srcRect/>
          <a:stretch>
            <a:fillRect/>
          </a:stretch>
        </p:blipFill>
        <p:spPr bwMode="auto">
          <a:xfrm>
            <a:off x="4572000" y="2571744"/>
            <a:ext cx="4267200" cy="289348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slide(fromLeft)">
                                      <p:cBhvr>
                                        <p:cTn id="14" dur="1000"/>
                                        <p:tgtEl>
                                          <p:spTgt spid="5"/>
                                        </p:tgtEl>
                                      </p:cBhvr>
                                    </p:animEffect>
                                  </p:childTnLst>
                                </p:cTn>
                              </p:par>
                              <p:par>
                                <p:cTn id="15" presetID="12" presetClass="entr" presetSubtype="2"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Right)">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cap="none" spc="50" dirty="0" smtClean="0">
                <a:ln w="11430"/>
                <a:solidFill>
                  <a:schemeClr val="accent5">
                    <a:lumMod val="50000"/>
                  </a:schemeClr>
                </a:solidFill>
                <a:effectLst>
                  <a:outerShdw blurRad="76200" dist="50800" dir="5400000" algn="tl" rotWithShape="0">
                    <a:srgbClr val="000000">
                      <a:alpha val="65000"/>
                    </a:srgbClr>
                  </a:outerShdw>
                </a:effectLst>
                <a:cs typeface="Times New Roman" pitchFamily="18" charset="0"/>
              </a:rPr>
              <a:t>External Factors Affecting Staffing </a:t>
            </a:r>
            <a:endParaRPr lang="en-US" sz="4800" b="1" cap="none" spc="50" dirty="0">
              <a:ln w="11430"/>
              <a:solidFill>
                <a:schemeClr val="accent5">
                  <a:lumMod val="50000"/>
                </a:schemeClr>
              </a:solidFill>
              <a:effectLst>
                <a:outerShdw blurRad="76200" dist="50800" dir="5400000" algn="tl" rotWithShape="0">
                  <a:srgbClr val="000000">
                    <a:alpha val="65000"/>
                  </a:srgbClr>
                </a:outerShdw>
              </a:effectLst>
              <a:cs typeface="Times New Roman" pitchFamily="18" charset="0"/>
            </a:endParaRPr>
          </a:p>
        </p:txBody>
      </p:sp>
      <p:sp>
        <p:nvSpPr>
          <p:cNvPr id="6" name="Content Placeholder 2"/>
          <p:cNvSpPr>
            <a:spLocks noGrp="1"/>
          </p:cNvSpPr>
          <p:nvPr>
            <p:ph idx="1"/>
          </p:nvPr>
        </p:nvSpPr>
        <p:spPr>
          <a:xfrm>
            <a:off x="0" y="2643182"/>
            <a:ext cx="9144000" cy="2643206"/>
          </a:xfrm>
        </p:spPr>
        <p:txBody>
          <a:bodyPr>
            <a:normAutofit/>
          </a:bodyPr>
          <a:lstStyle/>
          <a:p>
            <a:pPr marL="514350" indent="-514350">
              <a:buFont typeface="Wingdings" pitchFamily="2" charset="2"/>
              <a:buChar char="Ø"/>
            </a:pPr>
            <a:r>
              <a:rPr lang="en-US" sz="2600" dirty="0" smtClean="0">
                <a:latin typeface="Comic Sans MS" pitchFamily="66" charset="0"/>
              </a:rPr>
              <a:t>India has ample supply of unskilled workers then highly qualified people.</a:t>
            </a:r>
          </a:p>
          <a:p>
            <a:pPr marL="514350" indent="-514350">
              <a:buNone/>
            </a:pPr>
            <a:endParaRPr lang="en-US" sz="2600" dirty="0" smtClean="0">
              <a:latin typeface="Comic Sans MS" pitchFamily="66" charset="0"/>
            </a:endParaRPr>
          </a:p>
          <a:p>
            <a:pPr marL="514350" indent="-514350">
              <a:buFont typeface="Wingdings" pitchFamily="2" charset="2"/>
              <a:buChar char="Ø"/>
            </a:pPr>
            <a:r>
              <a:rPr lang="en-US" sz="2600" dirty="0" smtClean="0">
                <a:latin typeface="Comic Sans MS" pitchFamily="66" charset="0"/>
              </a:rPr>
              <a:t>Companies start to change their staffing policy and prefer less talented people</a:t>
            </a:r>
            <a:r>
              <a:rPr lang="en-US" sz="2800" dirty="0" smtClean="0">
                <a:latin typeface="Comic Sans MS" pitchFamily="66" charset="0"/>
              </a:rPr>
              <a:t>.</a:t>
            </a:r>
            <a:endParaRPr lang="en-US" sz="2800" dirty="0">
              <a:latin typeface="Comic Sans MS" pitchFamily="66" charset="0"/>
            </a:endParaRPr>
          </a:p>
        </p:txBody>
      </p:sp>
      <p:sp>
        <p:nvSpPr>
          <p:cNvPr id="15" name="Rectangle 14"/>
          <p:cNvSpPr/>
          <p:nvPr/>
        </p:nvSpPr>
        <p:spPr>
          <a:xfrm>
            <a:off x="285720" y="1785926"/>
            <a:ext cx="7574509"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ctr">
              <a:buClr>
                <a:srgbClr val="FF0000"/>
              </a:buClr>
              <a:buFont typeface="+mj-lt"/>
              <a:buAutoNum type="arabicPeriod"/>
            </a:pPr>
            <a:r>
              <a:rPr lang="en-US" sz="2800" b="1" dirty="0" smtClean="0">
                <a:ln w="11430"/>
                <a:latin typeface="Comic Sans MS" pitchFamily="66" charset="0"/>
              </a:rPr>
              <a:t>Nature of rivalry for Human Resources</a:t>
            </a:r>
            <a:endParaRPr lang="en-US" sz="2800" b="1" cap="none" spc="0" dirty="0">
              <a:ln w="11430"/>
              <a:latin typeface="Comic Sans MS" pitchFamily="66" charset="0"/>
            </a:endParaRPr>
          </a:p>
        </p:txBody>
      </p:sp>
      <p:pic>
        <p:nvPicPr>
          <p:cNvPr id="5" name="Picture 2" descr="http://www.yourhrresource.com/storage/home/3.jpg"/>
          <p:cNvPicPr>
            <a:picLocks noChangeAspect="1" noChangeArrowheads="1"/>
          </p:cNvPicPr>
          <p:nvPr/>
        </p:nvPicPr>
        <p:blipFill>
          <a:blip r:embed="rId2"/>
          <a:srcRect/>
          <a:stretch>
            <a:fillRect/>
          </a:stretch>
        </p:blipFill>
        <p:spPr bwMode="auto">
          <a:xfrm>
            <a:off x="5704110" y="4500546"/>
            <a:ext cx="3439890" cy="23574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6">
                                            <p:txEl>
                                              <p:pRg st="0" end="0"/>
                                            </p:txEl>
                                          </p:spTgt>
                                        </p:tgtEl>
                                      </p:cBhvr>
                                    </p:animEffect>
                                  </p:childTnLst>
                                </p:cTn>
                              </p:par>
                              <p:par>
                                <p:cTn id="16" presetID="55" presetClass="entr" presetSubtype="0" fill="hold" grpId="0"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p:cTn id="18" dur="1000" fill="hold"/>
                                        <p:tgtEl>
                                          <p:spTgt spid="6">
                                            <p:txEl>
                                              <p:pRg st="2" end="2"/>
                                            </p:txEl>
                                          </p:spTgt>
                                        </p:tgtEl>
                                        <p:attrNameLst>
                                          <p:attrName>ppt_w</p:attrName>
                                        </p:attrNameLst>
                                      </p:cBhvr>
                                      <p:tavLst>
                                        <p:tav tm="0">
                                          <p:val>
                                            <p:strVal val="#ppt_w*0.70"/>
                                          </p:val>
                                        </p:tav>
                                        <p:tav tm="100000">
                                          <p:val>
                                            <p:strVal val="#ppt_w"/>
                                          </p:val>
                                        </p:tav>
                                      </p:tavLst>
                                    </p:anim>
                                    <p:anim calcmode="lin" valueType="num">
                                      <p:cBhvr>
                                        <p:cTn id="19" dur="1000" fill="hold"/>
                                        <p:tgtEl>
                                          <p:spTgt spid="6">
                                            <p:txEl>
                                              <p:pRg st="2" end="2"/>
                                            </p:txEl>
                                          </p:spTgt>
                                        </p:tgtEl>
                                        <p:attrNameLst>
                                          <p:attrName>ppt_h</p:attrName>
                                        </p:attrNameLst>
                                      </p:cBhvr>
                                      <p:tavLst>
                                        <p:tav tm="0">
                                          <p:val>
                                            <p:strVal val="#ppt_h"/>
                                          </p:val>
                                        </p:tav>
                                        <p:tav tm="100000">
                                          <p:val>
                                            <p:strVal val="#ppt_h"/>
                                          </p:val>
                                        </p:tav>
                                      </p:tavLst>
                                    </p:anim>
                                    <p:animEffect transition="in" filter="fade">
                                      <p:cBhvr>
                                        <p:cTn id="20" dur="10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0" presetClass="entr" presetSubtype="0" fill="hold" grpId="0" nodeType="click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0" y="1643050"/>
            <a:ext cx="9144000" cy="2005010"/>
          </a:xfrm>
        </p:spPr>
        <p:txBody>
          <a:bodyPr>
            <a:normAutofit/>
          </a:bodyPr>
          <a:lstStyle/>
          <a:p>
            <a:pPr marL="514350" indent="-514350">
              <a:buFont typeface="Wingdings" pitchFamily="2" charset="2"/>
              <a:buChar char="Ø"/>
            </a:pPr>
            <a:r>
              <a:rPr lang="en-US" sz="2400" dirty="0" smtClean="0">
                <a:latin typeface="Comic Sans MS" pitchFamily="66" charset="0"/>
              </a:rPr>
              <a:t>Child labour  is prohibited.</a:t>
            </a:r>
          </a:p>
          <a:p>
            <a:pPr marL="514350" indent="-514350">
              <a:buClrTx/>
              <a:buNone/>
            </a:pPr>
            <a:endParaRPr lang="en-US" sz="2400" dirty="0" smtClean="0">
              <a:latin typeface="Comic Sans MS" pitchFamily="66" charset="0"/>
            </a:endParaRPr>
          </a:p>
          <a:p>
            <a:pPr marL="514350" indent="-514350">
              <a:buFont typeface="Wingdings" pitchFamily="2" charset="2"/>
              <a:buChar char="Ø"/>
            </a:pPr>
            <a:r>
              <a:rPr lang="en-US" sz="2400" dirty="0" smtClean="0">
                <a:latin typeface="Comic Sans MS" pitchFamily="66" charset="0"/>
              </a:rPr>
              <a:t>Provision are there relating to reservations for physically handicapped people.  </a:t>
            </a:r>
          </a:p>
        </p:txBody>
      </p:sp>
      <p:sp>
        <p:nvSpPr>
          <p:cNvPr id="5" name="Rectangle 4"/>
          <p:cNvSpPr/>
          <p:nvPr/>
        </p:nvSpPr>
        <p:spPr>
          <a:xfrm>
            <a:off x="0" y="373559"/>
            <a:ext cx="91440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742950" indent="-742950" algn="ctr">
              <a:buClr>
                <a:srgbClr val="FF0000"/>
              </a:buClr>
              <a:buFont typeface="+mj-lt"/>
              <a:buAutoNum type="arabicPeriod" startAt="2"/>
            </a:pPr>
            <a:r>
              <a:rPr lang="en-US" sz="4000" b="1" dirty="0" smtClean="0">
                <a:ln w="11430"/>
                <a:solidFill>
                  <a:schemeClr val="accent5">
                    <a:lumMod val="50000"/>
                  </a:schemeClr>
                </a:solidFill>
                <a:effectLst>
                  <a:outerShdw blurRad="50800" dist="39000" dir="5460000" algn="tl">
                    <a:srgbClr val="000000">
                      <a:alpha val="38000"/>
                    </a:srgbClr>
                  </a:outerShdw>
                </a:effectLst>
                <a:latin typeface="Comic Sans MS" pitchFamily="66" charset="0"/>
              </a:rPr>
              <a:t>Legal factors</a:t>
            </a:r>
            <a:endParaRPr lang="en-US" sz="4000" b="1" cap="none" spc="0" dirty="0">
              <a:ln w="11430"/>
              <a:solidFill>
                <a:schemeClr val="accent5">
                  <a:lumMod val="50000"/>
                </a:schemeClr>
              </a:solidFill>
              <a:effectLst>
                <a:outerShdw blurRad="50800" dist="39000" dir="5460000" algn="tl">
                  <a:srgbClr val="000000">
                    <a:alpha val="38000"/>
                  </a:srgbClr>
                </a:outerShdw>
              </a:effectLst>
              <a:latin typeface="Comic Sans MS" pitchFamily="66" charset="0"/>
            </a:endParaRPr>
          </a:p>
        </p:txBody>
      </p:sp>
      <p:sp>
        <p:nvSpPr>
          <p:cNvPr id="7" name="Content Placeholder 2"/>
          <p:cNvSpPr txBox="1">
            <a:spLocks/>
          </p:cNvSpPr>
          <p:nvPr/>
        </p:nvSpPr>
        <p:spPr>
          <a:xfrm>
            <a:off x="0" y="4114800"/>
            <a:ext cx="9144000" cy="22098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0" y="3786190"/>
            <a:ext cx="9144000" cy="1938358"/>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64000"/>
              <a:buFont typeface="Wingdings" pitchFamily="2" charset="2"/>
              <a:buChar char="Ø"/>
              <a:tabLst/>
              <a:defRPr/>
            </a:pPr>
            <a:endParaRPr kumimoji="0" lang="en-US" sz="2400" i="0" u="none" strike="noStrike" kern="1200" cap="none" spc="0" normalizeH="0" baseline="0" noProof="0" dirty="0">
              <a:ln>
                <a:noFill/>
              </a:ln>
              <a:solidFill>
                <a:schemeClr val="tx1"/>
              </a:solidFill>
              <a:effectLst/>
              <a:uLnTx/>
              <a:uFillTx/>
              <a:latin typeface="Comic Sans MS" pitchFamily="66" charset="0"/>
            </a:endParaRPr>
          </a:p>
        </p:txBody>
      </p:sp>
      <p:sp>
        <p:nvSpPr>
          <p:cNvPr id="9" name="Rectangle 8"/>
          <p:cNvSpPr/>
          <p:nvPr/>
        </p:nvSpPr>
        <p:spPr>
          <a:xfrm>
            <a:off x="0" y="3643314"/>
            <a:ext cx="9144000" cy="830997"/>
          </a:xfrm>
          <a:prstGeom prst="rect">
            <a:avLst/>
          </a:prstGeom>
        </p:spPr>
        <p:txBody>
          <a:bodyPr wrap="square">
            <a:spAutoFit/>
          </a:bodyPr>
          <a:lstStyle/>
          <a:p>
            <a:pPr marL="514350" indent="-514350">
              <a:buClr>
                <a:schemeClr val="accent1"/>
              </a:buClr>
              <a:buSzPct val="66000"/>
              <a:buFont typeface="Wingdings" pitchFamily="2" charset="2"/>
              <a:buChar char="Ø"/>
            </a:pPr>
            <a:r>
              <a:rPr lang="en-US" sz="2400" dirty="0" smtClean="0">
                <a:latin typeface="Comic Sans MS" pitchFamily="66" charset="0"/>
              </a:rPr>
              <a:t>Legal provision affects the staffing policy of an organization</a:t>
            </a:r>
            <a:r>
              <a:rPr lang="en-US" dirty="0" smtClean="0">
                <a:latin typeface="Comic Sans MS" pitchFamily="66" charset="0"/>
              </a:rPr>
              <a:t>.</a:t>
            </a:r>
          </a:p>
        </p:txBody>
      </p:sp>
      <p:pic>
        <p:nvPicPr>
          <p:cNvPr id="10" name="Picture 4" descr="http://1.bp.blogspot.com/-kPFsS2uV3Wo/TpkHrb4QVuI/AAAAAAAAAyQ/N8vBde2y9cU/s1600/child_labour.png"/>
          <p:cNvPicPr>
            <a:picLocks noChangeAspect="1" noChangeArrowheads="1"/>
          </p:cNvPicPr>
          <p:nvPr/>
        </p:nvPicPr>
        <p:blipFill>
          <a:blip r:embed="rId2"/>
          <a:srcRect/>
          <a:stretch>
            <a:fillRect/>
          </a:stretch>
        </p:blipFill>
        <p:spPr bwMode="auto">
          <a:xfrm>
            <a:off x="3143240" y="4357694"/>
            <a:ext cx="2416344" cy="2000264"/>
          </a:xfrm>
          <a:prstGeom prst="rect">
            <a:avLst/>
          </a:prstGeom>
          <a:noFill/>
        </p:spPr>
      </p:pic>
      <p:pic>
        <p:nvPicPr>
          <p:cNvPr id="11" name="Picture 2" descr="http://www.dreamtemplate.com/blog/wp-content/uploads/2011/07/law1.jpg"/>
          <p:cNvPicPr>
            <a:picLocks noChangeAspect="1" noChangeArrowheads="1"/>
          </p:cNvPicPr>
          <p:nvPr/>
        </p:nvPicPr>
        <p:blipFill>
          <a:blip r:embed="rId3" cstate="print"/>
          <a:srcRect/>
          <a:stretch>
            <a:fillRect/>
          </a:stretch>
        </p:blipFill>
        <p:spPr bwMode="auto">
          <a:xfrm>
            <a:off x="6143636" y="4214818"/>
            <a:ext cx="2743219" cy="22860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1"/>
                                          </p:val>
                                        </p:tav>
                                        <p:tav tm="100000">
                                          <p:val>
                                            <p:strVal val="#ppt_x"/>
                                          </p:val>
                                        </p:tav>
                                      </p:tavLst>
                                    </p:anim>
                                    <p:anim calcmode="lin" valueType="num">
                                      <p:cBhvr>
                                        <p:cTn id="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down)">
                                      <p:cBhvr>
                                        <p:cTn id="14" dur="500"/>
                                        <p:tgtEl>
                                          <p:spTgt spid="4">
                                            <p:txEl>
                                              <p:pRg st="0" end="0"/>
                                            </p:txEl>
                                          </p:spTgt>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nodePh="1">
                                  <p:stCondLst>
                                    <p:cond delay="0"/>
                                  </p:stCondLst>
                                  <p:endCondLst>
                                    <p:cond evt="begin" delay="0">
                                      <p:tn val="20"/>
                                    </p:cond>
                                  </p:endCondLst>
                                  <p:childTnLst>
                                    <p:set>
                                      <p:cBhvr>
                                        <p:cTn id="21" dur="1" fill="hold">
                                          <p:stCondLst>
                                            <p:cond delay="0"/>
                                          </p:stCondLst>
                                        </p:cTn>
                                        <p:tgtEl>
                                          <p:spTgt spid="8"/>
                                        </p:tgtEl>
                                        <p:attrNameLst>
                                          <p:attrName>style.visibility</p:attrName>
                                        </p:attrNameLst>
                                      </p:cBhvr>
                                      <p:to>
                                        <p:strVal val="visible"/>
                                      </p:to>
                                    </p:set>
                                    <p:animEffect transition="in" filter="barn(inHorizontal)">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strips(downLeft)">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000240"/>
            <a:ext cx="9144000" cy="1815882"/>
          </a:xfrm>
          <a:prstGeom prst="rect">
            <a:avLst/>
          </a:prstGeom>
        </p:spPr>
        <p:txBody>
          <a:bodyPr wrap="square">
            <a:spAutoFit/>
          </a:bodyPr>
          <a:lstStyle/>
          <a:p>
            <a:pPr marL="274320" lvl="0" indent="-274320">
              <a:spcBef>
                <a:spcPct val="20000"/>
              </a:spcBef>
              <a:buClr>
                <a:schemeClr val="accent1"/>
              </a:buClr>
              <a:buSzPct val="65000"/>
              <a:buFont typeface="Wingdings" pitchFamily="2" charset="2"/>
              <a:buChar char="Ø"/>
              <a:defRPr/>
            </a:pPr>
            <a:r>
              <a:rPr lang="en-US" sz="2600" dirty="0" smtClean="0">
                <a:latin typeface="Comic Sans MS" pitchFamily="66" charset="0"/>
              </a:rPr>
              <a:t>  </a:t>
            </a:r>
            <a:r>
              <a:rPr lang="en-US" sz="2400" dirty="0" smtClean="0"/>
              <a:t>Employment of women for job involving  physical </a:t>
            </a:r>
          </a:p>
          <a:p>
            <a:pPr marL="274320" lvl="0" indent="-274320">
              <a:spcBef>
                <a:spcPct val="20000"/>
              </a:spcBef>
              <a:buClr>
                <a:schemeClr val="tx1"/>
              </a:buClr>
              <a:buSzPct val="95000"/>
              <a:defRPr/>
            </a:pPr>
            <a:r>
              <a:rPr lang="en-US" sz="2400" dirty="0" smtClean="0"/>
              <a:t>     exertion is usually avoided</a:t>
            </a:r>
            <a:endParaRPr lang="en-US" sz="2600" dirty="0" smtClean="0">
              <a:latin typeface="Comic Sans MS" pitchFamily="66" charset="0"/>
            </a:endParaRPr>
          </a:p>
          <a:p>
            <a:pPr marL="274320" lvl="0" indent="-274320">
              <a:spcBef>
                <a:spcPct val="20000"/>
              </a:spcBef>
              <a:buClr>
                <a:schemeClr val="accent1"/>
              </a:buClr>
              <a:buSzPct val="64000"/>
              <a:buFont typeface="Wingdings" pitchFamily="2" charset="2"/>
              <a:buChar char="Ø"/>
              <a:defRPr/>
            </a:pPr>
            <a:r>
              <a:rPr lang="en-US" sz="2600" dirty="0" smtClean="0">
                <a:latin typeface="Comic Sans MS" pitchFamily="66" charset="0"/>
              </a:rPr>
              <a:t>  Women are not offered jobs involving continuous travelling.</a:t>
            </a:r>
            <a:endParaRPr lang="en-IN" sz="2600" dirty="0"/>
          </a:p>
        </p:txBody>
      </p:sp>
      <p:sp>
        <p:nvSpPr>
          <p:cNvPr id="5" name="Rectangle 4"/>
          <p:cNvSpPr/>
          <p:nvPr/>
        </p:nvSpPr>
        <p:spPr>
          <a:xfrm>
            <a:off x="0" y="928670"/>
            <a:ext cx="9144000" cy="646331"/>
          </a:xfrm>
          <a:prstGeom prst="rect">
            <a:avLst/>
          </a:prstGeom>
        </p:spPr>
        <p:txBody>
          <a:bodyPr wrap="square">
            <a:spAutoFit/>
          </a:bodyPr>
          <a:lstStyle/>
          <a:p>
            <a:pPr marL="742950" indent="-742950" algn="ctr">
              <a:buClr>
                <a:srgbClr val="FF0000"/>
              </a:buClr>
              <a:buFont typeface="+mj-lt"/>
              <a:buAutoNum type="arabicPeriod" startAt="3"/>
            </a:pPr>
            <a:r>
              <a:rPr lang="en-US" sz="3600" b="1" dirty="0" smtClean="0">
                <a:ln w="11430"/>
                <a:solidFill>
                  <a:schemeClr val="accent5">
                    <a:lumMod val="50000"/>
                  </a:schemeClr>
                </a:solidFill>
                <a:effectLst>
                  <a:outerShdw blurRad="50800" dist="39000" dir="5460000" algn="tl">
                    <a:srgbClr val="000000">
                      <a:alpha val="38000"/>
                    </a:srgbClr>
                  </a:outerShdw>
                </a:effectLst>
                <a:latin typeface="Comic Sans MS" pitchFamily="66" charset="0"/>
              </a:rPr>
              <a:t>Socio-cultural factors</a:t>
            </a:r>
            <a:endParaRPr lang="en-US" sz="3600" b="1" dirty="0">
              <a:ln w="11430"/>
              <a:solidFill>
                <a:schemeClr val="accent5">
                  <a:lumMod val="50000"/>
                </a:schemeClr>
              </a:solidFill>
              <a:effectLst>
                <a:outerShdw blurRad="50800" dist="39000" dir="5460000" algn="tl">
                  <a:srgbClr val="000000">
                    <a:alpha val="38000"/>
                  </a:srgbClr>
                </a:outerShdw>
              </a:effectLst>
              <a:latin typeface="Comic Sans MS" pitchFamily="66" charset="0"/>
            </a:endParaRPr>
          </a:p>
        </p:txBody>
      </p:sp>
      <p:pic>
        <p:nvPicPr>
          <p:cNvPr id="6" name="Picture 2" descr="http://videos.med.wisc.edu/images/stills/1306031412.jpg"/>
          <p:cNvPicPr>
            <a:picLocks noChangeAspect="1" noChangeArrowheads="1"/>
          </p:cNvPicPr>
          <p:nvPr/>
        </p:nvPicPr>
        <p:blipFill>
          <a:blip r:embed="rId2"/>
          <a:srcRect/>
          <a:stretch>
            <a:fillRect/>
          </a:stretch>
        </p:blipFill>
        <p:spPr bwMode="auto">
          <a:xfrm>
            <a:off x="5500694" y="3929066"/>
            <a:ext cx="2857520" cy="2143140"/>
          </a:xfrm>
          <a:prstGeom prst="rect">
            <a:avLst/>
          </a:prstGeom>
          <a:noFill/>
        </p:spPr>
      </p:pic>
      <p:pic>
        <p:nvPicPr>
          <p:cNvPr id="7" name="Picture 4" descr="http://blogs.tribune.com.pk/wp-content/uploads/2010/09/34226-clip-art-graphic-of-an-orange-corporate-woman-character-standing-in-front-of-an-arrow-and-check-mark-with-a-pen-by-jester-arts-640x480.jpg"/>
          <p:cNvPicPr>
            <a:picLocks noChangeAspect="1" noChangeArrowheads="1"/>
          </p:cNvPicPr>
          <p:nvPr/>
        </p:nvPicPr>
        <p:blipFill>
          <a:blip r:embed="rId3"/>
          <a:srcRect/>
          <a:stretch>
            <a:fillRect/>
          </a:stretch>
        </p:blipFill>
        <p:spPr bwMode="auto">
          <a:xfrm>
            <a:off x="2000232" y="3786190"/>
            <a:ext cx="3048021" cy="22860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0" y="1702515"/>
            <a:ext cx="9144000" cy="3048000"/>
          </a:xfrm>
        </p:spPr>
        <p:txBody>
          <a:bodyPr>
            <a:normAutofit fontScale="92500" lnSpcReduction="10000"/>
          </a:bodyPr>
          <a:lstStyle/>
          <a:p>
            <a:pPr>
              <a:buFont typeface="Wingdings" pitchFamily="2" charset="2"/>
              <a:buChar char="Ø"/>
            </a:pPr>
            <a:r>
              <a:rPr lang="en-US" sz="2800" dirty="0" smtClean="0">
                <a:latin typeface="Comic Sans MS" pitchFamily="66" charset="0"/>
              </a:rPr>
              <a:t>  </a:t>
            </a:r>
            <a:r>
              <a:rPr lang="en-US" sz="2600" dirty="0" smtClean="0">
                <a:latin typeface="Comic Sans MS" pitchFamily="66" charset="0"/>
              </a:rPr>
              <a:t>Employers have to face  pressures from political parties or politicians as new recruitment.</a:t>
            </a:r>
          </a:p>
          <a:p>
            <a:pPr>
              <a:buFont typeface="Wingdings" pitchFamily="2" charset="2"/>
              <a:buChar char="Ø"/>
            </a:pPr>
            <a:endParaRPr lang="en-US" sz="2600" dirty="0" smtClean="0">
              <a:latin typeface="Comic Sans MS" pitchFamily="66" charset="0"/>
            </a:endParaRPr>
          </a:p>
          <a:p>
            <a:pPr>
              <a:buFont typeface="Wingdings" pitchFamily="2" charset="2"/>
              <a:buChar char="Ø"/>
            </a:pPr>
            <a:r>
              <a:rPr lang="en-US" sz="2600" dirty="0" smtClean="0">
                <a:latin typeface="Comic Sans MS" pitchFamily="66" charset="0"/>
              </a:rPr>
              <a:t>  Concept of Employment to </a:t>
            </a:r>
            <a:r>
              <a:rPr lang="en-US" sz="2600" i="1" dirty="0" smtClean="0">
                <a:latin typeface="Comic Sans MS" pitchFamily="66" charset="0"/>
              </a:rPr>
              <a:t>“</a:t>
            </a:r>
            <a:r>
              <a:rPr lang="en-US" sz="2600" dirty="0" smtClean="0">
                <a:latin typeface="Comic Sans MS" pitchFamily="66" charset="0"/>
              </a:rPr>
              <a:t>Sons of the soil”  is getting  popular in all countries.</a:t>
            </a:r>
          </a:p>
          <a:p>
            <a:pPr>
              <a:buFont typeface="Wingdings" pitchFamily="2" charset="2"/>
              <a:buChar char="Ø"/>
            </a:pPr>
            <a:endParaRPr lang="en-US" sz="2600" dirty="0" smtClean="0">
              <a:latin typeface="Comic Sans MS" pitchFamily="66" charset="0"/>
            </a:endParaRPr>
          </a:p>
          <a:p>
            <a:pPr>
              <a:buFont typeface="Wingdings" pitchFamily="2" charset="2"/>
              <a:buChar char="Ø"/>
            </a:pPr>
            <a:r>
              <a:rPr lang="en-US" sz="2600" dirty="0" smtClean="0">
                <a:latin typeface="Comic Sans MS" pitchFamily="66" charset="0"/>
              </a:rPr>
              <a:t>  External Influences affect the staffing policy of business unit.</a:t>
            </a:r>
            <a:endParaRPr lang="en-US" sz="2600" i="1" dirty="0">
              <a:latin typeface="Comic Sans MS" pitchFamily="66" charset="0"/>
            </a:endParaRPr>
          </a:p>
        </p:txBody>
      </p:sp>
      <p:sp>
        <p:nvSpPr>
          <p:cNvPr id="5" name="Rectangle 4"/>
          <p:cNvSpPr/>
          <p:nvPr/>
        </p:nvSpPr>
        <p:spPr>
          <a:xfrm>
            <a:off x="0" y="642918"/>
            <a:ext cx="9144000"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742950" indent="-742950">
              <a:buClr>
                <a:srgbClr val="FF0000"/>
              </a:buClr>
              <a:buFont typeface="+mj-lt"/>
              <a:buAutoNum type="arabicPeriod" startAt="4"/>
            </a:pPr>
            <a:r>
              <a:rPr lang="en-US" sz="3600" b="1" cap="none" spc="0" dirty="0" smtClean="0">
                <a:ln w="11430"/>
                <a:effectLst>
                  <a:outerShdw blurRad="50800" dist="39000" dir="5460000" algn="tl">
                    <a:srgbClr val="000000">
                      <a:alpha val="38000"/>
                    </a:srgbClr>
                  </a:outerShdw>
                </a:effectLst>
                <a:cs typeface="Times New Roman" pitchFamily="18" charset="0"/>
              </a:rPr>
              <a:t>External Influences</a:t>
            </a:r>
            <a:endParaRPr lang="en-US" sz="3600" b="1" cap="none" spc="0" dirty="0">
              <a:ln w="11430"/>
              <a:effectLst>
                <a:outerShdw blurRad="50800" dist="39000" dir="5460000" algn="tl">
                  <a:srgbClr val="000000">
                    <a:alpha val="38000"/>
                  </a:srgbClr>
                </a:outerShdw>
              </a:effectLst>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1"/>
                                          </p:val>
                                        </p:tav>
                                        <p:tav tm="100000">
                                          <p:val>
                                            <p:strVal val="#ppt_x"/>
                                          </p:val>
                                        </p:tav>
                                      </p:tavLst>
                                    </p:anim>
                                    <p:anim calcmode="lin" valueType="num">
                                      <p:cBhvr>
                                        <p:cTn id="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down)">
                                      <p:cBhvr>
                                        <p:cTn id="14" dur="1000"/>
                                        <p:tgtEl>
                                          <p:spTgt spid="4">
                                            <p:txEl>
                                              <p:pRg st="0" end="0"/>
                                            </p:txEl>
                                          </p:spTgt>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1000"/>
                                        <p:tgtEl>
                                          <p:spTgt spid="4">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wipe(down)">
                                      <p:cBhvr>
                                        <p:cTn id="20"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905000"/>
            <a:ext cx="8229600" cy="4648200"/>
          </a:xfrm>
        </p:spPr>
        <p:txBody>
          <a:bodyPr/>
          <a:lstStyle/>
          <a:p>
            <a:pPr marL="514350" indent="-514350">
              <a:buFont typeface="Wingdings" pitchFamily="2" charset="2"/>
              <a:buChar char="Ø"/>
            </a:pPr>
            <a:r>
              <a:rPr lang="en-US" dirty="0" smtClean="0">
                <a:latin typeface="Comic Sans MS" pitchFamily="66" charset="0"/>
              </a:rPr>
              <a:t>Organizational Image</a:t>
            </a:r>
          </a:p>
          <a:p>
            <a:pPr marL="514350" indent="-514350">
              <a:buFont typeface="Wingdings" pitchFamily="2" charset="2"/>
              <a:buChar char="Ø"/>
            </a:pPr>
            <a:endParaRPr lang="en-US" dirty="0" smtClean="0">
              <a:latin typeface="Comic Sans MS" pitchFamily="66" charset="0"/>
            </a:endParaRPr>
          </a:p>
          <a:p>
            <a:pPr marL="514350" indent="-514350">
              <a:buFont typeface="Wingdings" pitchFamily="2" charset="2"/>
              <a:buChar char="Ø"/>
            </a:pPr>
            <a:r>
              <a:rPr lang="en-US" dirty="0" smtClean="0">
                <a:latin typeface="Comic Sans MS" pitchFamily="66" charset="0"/>
              </a:rPr>
              <a:t>Past Practices</a:t>
            </a:r>
          </a:p>
          <a:p>
            <a:pPr marL="514350" indent="-514350">
              <a:buFont typeface="Wingdings" pitchFamily="2" charset="2"/>
              <a:buChar char="Ø"/>
            </a:pPr>
            <a:endParaRPr lang="en-US" dirty="0" smtClean="0">
              <a:latin typeface="Comic Sans MS" pitchFamily="66" charset="0"/>
            </a:endParaRPr>
          </a:p>
          <a:p>
            <a:pPr marL="514350" indent="-514350">
              <a:buFont typeface="Wingdings" pitchFamily="2" charset="2"/>
              <a:buChar char="Ø"/>
            </a:pPr>
            <a:r>
              <a:rPr lang="en-US" dirty="0" smtClean="0">
                <a:latin typeface="Comic Sans MS" pitchFamily="66" charset="0"/>
              </a:rPr>
              <a:t>Size of the Organization</a:t>
            </a:r>
          </a:p>
          <a:p>
            <a:pPr marL="514350" indent="-514350">
              <a:buFont typeface="Wingdings" pitchFamily="2" charset="2"/>
              <a:buChar char="Ø"/>
            </a:pPr>
            <a:endParaRPr lang="en-US" dirty="0" smtClean="0">
              <a:latin typeface="Comic Sans MS" pitchFamily="66" charset="0"/>
            </a:endParaRPr>
          </a:p>
          <a:p>
            <a:pPr marL="514350" indent="-514350">
              <a:buFont typeface="Wingdings" pitchFamily="2" charset="2"/>
              <a:buChar char="Ø"/>
            </a:pPr>
            <a:r>
              <a:rPr lang="en-US" dirty="0" smtClean="0">
                <a:latin typeface="Comic Sans MS" pitchFamily="66" charset="0"/>
              </a:rPr>
              <a:t>Organizational Business Plan</a:t>
            </a:r>
          </a:p>
        </p:txBody>
      </p:sp>
      <p:sp>
        <p:nvSpPr>
          <p:cNvPr id="5" name="Title 1"/>
          <p:cNvSpPr>
            <a:spLocks noGrp="1"/>
          </p:cNvSpPr>
          <p:nvPr>
            <p:ph type="title"/>
          </p:nvPr>
        </p:nvSpPr>
        <p:spPr>
          <a:xfrm>
            <a:off x="457200" y="152400"/>
            <a:ext cx="8229600" cy="1600200"/>
          </a:xfrm>
        </p:spPr>
        <p:txBody>
          <a:bodyPr>
            <a:noAutofit/>
          </a:bodyPr>
          <a:lstStyle/>
          <a:p>
            <a:pPr algn="ctr"/>
            <a:r>
              <a:rPr lang="en-US" sz="4000" b="1" dirty="0" smtClean="0">
                <a:solidFill>
                  <a:schemeClr val="accent5">
                    <a:lumMod val="50000"/>
                  </a:schemeClr>
                </a:solidFill>
                <a:effectLst>
                  <a:outerShdw blurRad="38100" dist="38100" dir="2700000" algn="tl">
                    <a:srgbClr val="000000">
                      <a:alpha val="43137"/>
                    </a:srgbClr>
                  </a:outerShdw>
                </a:effectLst>
                <a:latin typeface="Comic Sans MS" pitchFamily="66" charset="0"/>
                <a:cs typeface="Times New Roman" pitchFamily="18" charset="0"/>
              </a:rPr>
              <a:t>Internal Factors Affecting Staffing</a:t>
            </a:r>
            <a:endParaRPr lang="en-US" sz="4000" b="1" dirty="0">
              <a:solidFill>
                <a:schemeClr val="accent5">
                  <a:lumMod val="50000"/>
                </a:schemeClr>
              </a:solidFill>
              <a:effectLst>
                <a:outerShdw blurRad="38100" dist="38100" dir="2700000" algn="tl">
                  <a:srgbClr val="000000">
                    <a:alpha val="43137"/>
                  </a:srgbClr>
                </a:outerShdw>
              </a:effectLst>
              <a:latin typeface="Comic Sans MS"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unny Job Interview Video Comedy.mp4">
            <a:hlinkClick r:id="" action="ppaction://media"/>
          </p:cNvPr>
          <p:cNvPicPr>
            <a:picLocks noGrp="1" noRot="1" noChangeAspect="1"/>
          </p:cNvPicPr>
          <p:nvPr>
            <p:ph idx="1"/>
            <a:videoFile r:link="rId1"/>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3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500034" y="428604"/>
            <a:ext cx="7793037" cy="1143000"/>
          </a:xfrm>
          <a:prstGeom prst="rect">
            <a:avLst/>
          </a:prstGeom>
          <a:noFill/>
          <a:ln w="57150" cmpd="thinThick">
            <a:noFill/>
            <a:miter lim="800000"/>
            <a:headEnd/>
            <a:tailEnd/>
          </a:ln>
        </p:spPr>
        <p:txBody>
          <a:bodyPr lIns="90488" tIns="44450" rIns="90488" bIns="44450" anchor="ctr"/>
          <a:lstStyle/>
          <a:p>
            <a:pPr algn="ctr">
              <a:defRPr/>
            </a:pPr>
            <a:r>
              <a:rPr lang="en-US" sz="5400" b="1" dirty="0">
                <a:solidFill>
                  <a:schemeClr val="accent5">
                    <a:lumMod val="50000"/>
                  </a:schemeClr>
                </a:solidFill>
                <a:latin typeface="Comic Sans MS" pitchFamily="66" charset="0"/>
              </a:rPr>
              <a:t>Recruitment</a:t>
            </a:r>
          </a:p>
        </p:txBody>
      </p:sp>
      <p:sp>
        <p:nvSpPr>
          <p:cNvPr id="3" name="Rectangle 3"/>
          <p:cNvSpPr>
            <a:spLocks noChangeArrowheads="1"/>
          </p:cNvSpPr>
          <p:nvPr/>
        </p:nvSpPr>
        <p:spPr bwMode="auto">
          <a:xfrm>
            <a:off x="4724400" y="1700213"/>
            <a:ext cx="4191000" cy="4243387"/>
          </a:xfrm>
          <a:prstGeom prst="rect">
            <a:avLst/>
          </a:prstGeom>
          <a:solidFill>
            <a:srgbClr val="FFFF99"/>
          </a:solidFill>
          <a:ln w="12700">
            <a:solidFill>
              <a:schemeClr val="tx1"/>
            </a:solidFill>
            <a:miter lim="800000"/>
            <a:headEnd/>
            <a:tailEnd/>
          </a:ln>
        </p:spPr>
        <p:txBody>
          <a:bodyPr lIns="90488" tIns="44450" rIns="90488" bIns="44450"/>
          <a:lstStyle/>
          <a:p>
            <a:pPr marL="342900" indent="-342900">
              <a:lnSpc>
                <a:spcPct val="120000"/>
              </a:lnSpc>
              <a:spcBef>
                <a:spcPct val="20000"/>
              </a:spcBef>
              <a:buSzPct val="90000"/>
              <a:buFontTx/>
              <a:buBlip>
                <a:blip r:embed="rId2"/>
              </a:buBlip>
              <a:defRPr/>
            </a:pPr>
            <a:r>
              <a:rPr lang="en-US" sz="2400" b="1" dirty="0"/>
              <a:t>Process of locating, identifying, and attracting capable candidates</a:t>
            </a:r>
          </a:p>
          <a:p>
            <a:pPr marL="342900" indent="-342900">
              <a:spcBef>
                <a:spcPct val="20000"/>
              </a:spcBef>
              <a:buSzPct val="90000"/>
              <a:buFontTx/>
              <a:buBlip>
                <a:blip r:embed="rId2"/>
              </a:buBlip>
              <a:defRPr/>
            </a:pPr>
            <a:r>
              <a:rPr lang="en-US" sz="2400" b="1" dirty="0"/>
              <a:t>Can be for current or future needs</a:t>
            </a:r>
          </a:p>
          <a:p>
            <a:pPr marL="342900" indent="-342900">
              <a:spcBef>
                <a:spcPct val="20000"/>
              </a:spcBef>
              <a:buSzPct val="90000"/>
              <a:buFontTx/>
              <a:buBlip>
                <a:blip r:embed="rId2"/>
              </a:buBlip>
              <a:defRPr/>
            </a:pPr>
            <a:r>
              <a:rPr lang="en-CA" sz="2400" b="1" dirty="0"/>
              <a:t>Critical activity for some corporations. </a:t>
            </a:r>
          </a:p>
          <a:p>
            <a:pPr marL="342900" indent="-342900">
              <a:spcBef>
                <a:spcPct val="20000"/>
              </a:spcBef>
              <a:buSzPct val="90000"/>
              <a:buFontTx/>
              <a:buBlip>
                <a:blip r:embed="rId2"/>
              </a:buBlip>
              <a:defRPr/>
            </a:pPr>
            <a:r>
              <a:rPr lang="en-CA" sz="2400" b="1" dirty="0"/>
              <a:t>What sources do we use for recruitment</a:t>
            </a:r>
            <a:r>
              <a:rPr lang="en-CA" sz="1050" b="1" dirty="0"/>
              <a:t> </a:t>
            </a:r>
          </a:p>
          <a:p>
            <a:pPr marL="342900" indent="-342900">
              <a:spcBef>
                <a:spcPct val="20000"/>
              </a:spcBef>
              <a:buSzPct val="90000"/>
              <a:buFontTx/>
              <a:buBlip>
                <a:blip r:embed="rId2"/>
              </a:buBlip>
              <a:defRPr/>
            </a:pPr>
            <a:endParaRPr lang="en-US" sz="1050" b="1" dirty="0"/>
          </a:p>
        </p:txBody>
      </p:sp>
      <p:pic>
        <p:nvPicPr>
          <p:cNvPr id="4" name="Picture 4"/>
          <p:cNvPicPr>
            <a:picLocks noChangeAspect="1" noChangeArrowheads="1"/>
          </p:cNvPicPr>
          <p:nvPr/>
        </p:nvPicPr>
        <p:blipFill>
          <a:blip r:embed="rId3"/>
          <a:srcRect/>
          <a:stretch>
            <a:fillRect/>
          </a:stretch>
        </p:blipFill>
        <p:spPr bwMode="auto">
          <a:xfrm>
            <a:off x="1143000" y="2362200"/>
            <a:ext cx="2590800" cy="34591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1481328"/>
            <a:ext cx="8229600" cy="4525963"/>
          </a:xfrm>
          <a:prstGeom prst="rect">
            <a:avLst/>
          </a:prstGeom>
        </p:spPr>
        <p:txBody>
          <a:bodyPr>
            <a:normAutofit fontScale="85000" lnSpcReduction="20000"/>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r>
              <a:rPr kumimoji="0" lang="en-US" sz="3300" b="1" i="0" u="none" strike="noStrike" kern="1200" cap="none" spc="0" normalizeH="0" baseline="0" noProof="0" dirty="0" smtClean="0">
                <a:ln>
                  <a:noFill/>
                </a:ln>
                <a:solidFill>
                  <a:schemeClr val="tx1"/>
                </a:solidFill>
                <a:effectLst/>
                <a:uLnTx/>
                <a:uFillTx/>
                <a:latin typeface="Comic Sans MS" pitchFamily="66" charset="0"/>
                <a:ea typeface="+mn-ea"/>
                <a:cs typeface="+mn-cs"/>
              </a:rPr>
              <a:t>Meaning:-</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3300" b="1"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  Recruitment means to estimate the available vacancies in the organization and to make arrangements for their selection and appointment.</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endPar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  Recruitment is a positive function in which publicity is given to the jobs available in the organization and interested candidates are encouraged to submit applications for the selection.</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endPar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  In the recruitment, a pool of eligible and interested candidates is created for the selection of most suitable candidates.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7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sp>
        <p:nvSpPr>
          <p:cNvPr id="3" name="Title 1"/>
          <p:cNvSpPr txBox="1">
            <a:spLocks/>
          </p:cNvSpPr>
          <p:nvPr/>
        </p:nvSpPr>
        <p:spPr>
          <a:xfrm>
            <a:off x="457200" y="27463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a:noFill/>
                </a:ln>
                <a:solidFill>
                  <a:schemeClr val="accent5">
                    <a:lumMod val="50000"/>
                  </a:schemeClr>
                </a:solidFill>
                <a:effectLst/>
                <a:uLnTx/>
                <a:uFillTx/>
                <a:latin typeface="Comic Sans MS" pitchFamily="66" charset="0"/>
                <a:ea typeface="+mj-ea"/>
                <a:cs typeface="Times New Roman" pitchFamily="18" charset="0"/>
              </a:rPr>
              <a:t>Recruitment</a:t>
            </a:r>
            <a:endParaRPr kumimoji="0" lang="en-US" sz="4800" b="1" i="0" u="none" strike="noStrike" kern="1200" cap="none" spc="0" normalizeH="0" baseline="0" noProof="0" dirty="0">
              <a:ln>
                <a:noFill/>
              </a:ln>
              <a:solidFill>
                <a:schemeClr val="accent5">
                  <a:lumMod val="50000"/>
                </a:schemeClr>
              </a:solidFill>
              <a:effectLst/>
              <a:uLnTx/>
              <a:uFillTx/>
              <a:latin typeface="Comic Sans MS" pitchFamily="66"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304800"/>
            <a:ext cx="8229600" cy="6324600"/>
          </a:xfrm>
          <a:prstGeom prst="rect">
            <a:avLst/>
          </a:prstGeom>
        </p:spPr>
        <p:txBody>
          <a:bodyPr/>
          <a:lstStyle/>
          <a:p>
            <a:pPr marL="365760" marR="0" lvl="0" indent="-256032"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4400" b="1" i="0" u="none" strike="noStrike" kern="1200" cap="none" spc="0" normalizeH="0" baseline="0" noProof="0" dirty="0" smtClean="0">
                <a:ln>
                  <a:noFill/>
                </a:ln>
                <a:solidFill>
                  <a:schemeClr val="accent5">
                    <a:lumMod val="50000"/>
                  </a:schemeClr>
                </a:solidFill>
                <a:effectLst/>
                <a:uLnTx/>
                <a:uFillTx/>
                <a:latin typeface="Comic Sans MS" pitchFamily="66" charset="0"/>
                <a:ea typeface="+mn-ea"/>
                <a:cs typeface="+mn-cs"/>
              </a:rPr>
              <a:t>Definitions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rgbClr val="FF0000"/>
              </a:buClr>
              <a:buSzPct val="68000"/>
              <a:buFont typeface="Wingdings" pitchFamily="2" charset="2"/>
              <a:buChar char="Ø"/>
              <a:tabLst/>
              <a:defRPr/>
            </a:pP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According to </a:t>
            </a:r>
            <a:r>
              <a:rPr kumimoji="0" lang="en-US"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omic Sans MS" pitchFamily="66" charset="0"/>
                <a:ea typeface="+mn-ea"/>
                <a:cs typeface="+mn-cs"/>
              </a:rPr>
              <a:t>Edwin Flippo</a:t>
            </a: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a:t>
            </a:r>
          </a:p>
          <a:p>
            <a:pPr marL="365760" marR="0" lvl="0" indent="-256032" algn="just" defTabSz="914400" rtl="0" eaLnBrk="1" fontAlgn="auto" latinLnBrk="0" hangingPunct="1">
              <a:lnSpc>
                <a:spcPct val="100000"/>
              </a:lnSpc>
              <a:spcBef>
                <a:spcPts val="400"/>
              </a:spcBef>
              <a:spcAft>
                <a:spcPts val="0"/>
              </a:spcAft>
              <a:buClr>
                <a:srgbClr val="FF0000"/>
              </a:buClr>
              <a:buSzPct val="68000"/>
              <a:buFont typeface="Wingdings 3"/>
              <a:buNone/>
              <a:tabLst/>
              <a:defRPr/>
            </a:pP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p>
          <a:p>
            <a:pPr marL="365760" marR="0" lvl="0" indent="-256032" algn="ctr" defTabSz="914400" rtl="0" eaLnBrk="1" fontAlgn="auto" latinLnBrk="0" hangingPunct="1">
              <a:lnSpc>
                <a:spcPct val="100000"/>
              </a:lnSpc>
              <a:spcBef>
                <a:spcPts val="400"/>
              </a:spcBef>
              <a:spcAft>
                <a:spcPts val="0"/>
              </a:spcAft>
              <a:buClr>
                <a:srgbClr val="FF0000"/>
              </a:buClr>
              <a:buSzPct val="68000"/>
              <a:buFont typeface="Wingdings 3"/>
              <a:buNone/>
              <a:tabLst/>
              <a:defRPr/>
            </a:pP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  “Recruitment is the process  of searching for </a:t>
            </a:r>
            <a:r>
              <a:rPr kumimoji="0" lang="en-US" sz="2700" b="0" i="0" u="none" strike="noStrike" kern="1200" cap="none" spc="0" normalizeH="0" noProof="0" dirty="0" smtClean="0">
                <a:ln>
                  <a:noFill/>
                </a:ln>
                <a:solidFill>
                  <a:schemeClr val="tx1"/>
                </a:solidFill>
                <a:effectLst/>
                <a:uLnTx/>
                <a:uFillTx/>
                <a:latin typeface="Comic Sans MS" pitchFamily="66" charset="0"/>
                <a:ea typeface="+mn-ea"/>
                <a:cs typeface="+mn-cs"/>
              </a:rPr>
              <a:t> </a:t>
            </a: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prospective employees and stimulating them to  apply for jobs in the organization.”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1481328"/>
            <a:ext cx="8229600" cy="4525963"/>
          </a:xfrm>
          <a:prstGeom prst="rect">
            <a:avLst/>
          </a:prstGeom>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r>
              <a:rPr kumimoji="0" lang="en-US" sz="2400" b="0" i="0" u="none" strike="noStrike" kern="1200" cap="none" spc="0" normalizeH="0" baseline="0" noProof="0" dirty="0" smtClean="0">
                <a:ln>
                  <a:noFill/>
                </a:ln>
                <a:solidFill>
                  <a:schemeClr val="tx1"/>
                </a:solidFill>
                <a:uLnTx/>
                <a:uFillTx/>
                <a:latin typeface="Comic Sans MS" pitchFamily="66" charset="0"/>
                <a:ea typeface="+mn-ea"/>
                <a:cs typeface="+mn-cs"/>
              </a:rPr>
              <a:t>Vacancies due to promotions, transfers, retirement, termination, permanent disability, death and labour turnover.</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endPar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4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omic Sans MS" pitchFamily="66" charset="0"/>
                <a:ea typeface="+mn-ea"/>
                <a:cs typeface="+mn-cs"/>
              </a:rPr>
              <a:t>   </a:t>
            </a:r>
            <a:r>
              <a:rPr kumimoji="0" lang="en-US" sz="2400" b="0" i="0" u="none" strike="noStrike" kern="1200" cap="none" spc="0" normalizeH="0" baseline="0" noProof="0" dirty="0" smtClean="0">
                <a:ln>
                  <a:noFill/>
                </a:ln>
                <a:solidFill>
                  <a:schemeClr val="tx1"/>
                </a:solidFill>
                <a:uLnTx/>
                <a:uFillTx/>
                <a:latin typeface="Comic Sans MS" pitchFamily="66" charset="0"/>
                <a:ea typeface="+mn-ea"/>
                <a:cs typeface="+mn-cs"/>
              </a:rPr>
              <a:t>Creation of new vacancies due to growth, expansion and diversification of business activities </a:t>
            </a:r>
            <a:r>
              <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of an enterprise. New vacancies are also possible due to job specification</a:t>
            </a: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a:t>
            </a:r>
          </a:p>
        </p:txBody>
      </p:sp>
      <p:sp>
        <p:nvSpPr>
          <p:cNvPr id="3" name="Title 1"/>
          <p:cNvSpPr txBox="1">
            <a:spLocks/>
          </p:cNvSpPr>
          <p:nvPr/>
        </p:nvSpPr>
        <p:spPr>
          <a:xfrm>
            <a:off x="428596" y="428604"/>
            <a:ext cx="8229600" cy="796908"/>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1"/>
                </a:solidFill>
                <a:effectLst/>
                <a:uLnTx/>
                <a:uFillTx/>
                <a:latin typeface="Comic Sans MS" pitchFamily="66" charset="0"/>
                <a:ea typeface="+mj-ea"/>
                <a:cs typeface="Times New Roman" pitchFamily="18" charset="0"/>
              </a:rPr>
              <a:t>Need of Recruitment</a:t>
            </a:r>
            <a:endParaRPr kumimoji="0" lang="en-US" sz="4000" b="1" i="0" u="none" strike="noStrike" kern="1200" cap="none" spc="0" normalizeH="0" baseline="0" noProof="0" dirty="0">
              <a:ln>
                <a:noFill/>
              </a:ln>
              <a:solidFill>
                <a:schemeClr val="tx1"/>
              </a:solidFill>
              <a:effectLst/>
              <a:uLnTx/>
              <a:uFillTx/>
              <a:latin typeface="Comic Sans MS" pitchFamily="66" charset="0"/>
              <a:ea typeface="+mj-ea"/>
              <a:cs typeface="Times New Roman" pitchFamily="18" charset="0"/>
            </a:endParaRPr>
          </a:p>
        </p:txBody>
      </p:sp>
      <p:pic>
        <p:nvPicPr>
          <p:cNvPr id="4" name="Picture 2" descr="http://www.hrmagazine.co.uk/IMG/854/854/faa105e0-de7e-7bc3-16743a681285d502-jpg4105-370x229.jpg?1299792693"/>
          <p:cNvPicPr>
            <a:picLocks noChangeAspect="1" noChangeArrowheads="1"/>
          </p:cNvPicPr>
          <p:nvPr/>
        </p:nvPicPr>
        <p:blipFill>
          <a:blip r:embed="rId3"/>
          <a:srcRect/>
          <a:stretch>
            <a:fillRect/>
          </a:stretch>
        </p:blipFill>
        <p:spPr bwMode="auto">
          <a:xfrm>
            <a:off x="5500694" y="4429132"/>
            <a:ext cx="3000396" cy="185700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p:cNvSpPr>
          <p:nvPr/>
        </p:nvSpPr>
        <p:spPr bwMode="auto">
          <a:xfrm>
            <a:off x="457200" y="304800"/>
            <a:ext cx="8078788" cy="5768975"/>
          </a:xfrm>
          <a:custGeom>
            <a:avLst/>
            <a:gdLst>
              <a:gd name="T0" fmla="*/ 2541 w 5089"/>
              <a:gd name="T1" fmla="*/ 0 h 3634"/>
              <a:gd name="T2" fmla="*/ 2168 w 5089"/>
              <a:gd name="T3" fmla="*/ 479 h 3634"/>
              <a:gd name="T4" fmla="*/ 1564 w 5089"/>
              <a:gd name="T5" fmla="*/ 134 h 3634"/>
              <a:gd name="T6" fmla="*/ 1478 w 5089"/>
              <a:gd name="T7" fmla="*/ 680 h 3634"/>
              <a:gd name="T8" fmla="*/ 740 w 5089"/>
              <a:gd name="T9" fmla="*/ 528 h 3634"/>
              <a:gd name="T10" fmla="*/ 952 w 5089"/>
              <a:gd name="T11" fmla="*/ 1055 h 3634"/>
              <a:gd name="T12" fmla="*/ 187 w 5089"/>
              <a:gd name="T13" fmla="*/ 1117 h 3634"/>
              <a:gd name="T14" fmla="*/ 671 w 5089"/>
              <a:gd name="T15" fmla="*/ 1548 h 3634"/>
              <a:gd name="T16" fmla="*/ 0 w 5089"/>
              <a:gd name="T17" fmla="*/ 1814 h 3634"/>
              <a:gd name="T18" fmla="*/ 671 w 5089"/>
              <a:gd name="T19" fmla="*/ 2081 h 3634"/>
              <a:gd name="T20" fmla="*/ 187 w 5089"/>
              <a:gd name="T21" fmla="*/ 2511 h 3634"/>
              <a:gd name="T22" fmla="*/ 952 w 5089"/>
              <a:gd name="T23" fmla="*/ 2571 h 3634"/>
              <a:gd name="T24" fmla="*/ 740 w 5089"/>
              <a:gd name="T25" fmla="*/ 3099 h 3634"/>
              <a:gd name="T26" fmla="*/ 1478 w 5089"/>
              <a:gd name="T27" fmla="*/ 2947 h 3634"/>
              <a:gd name="T28" fmla="*/ 1564 w 5089"/>
              <a:gd name="T29" fmla="*/ 3494 h 3634"/>
              <a:gd name="T30" fmla="*/ 2168 w 5089"/>
              <a:gd name="T31" fmla="*/ 3148 h 3634"/>
              <a:gd name="T32" fmla="*/ 2541 w 5089"/>
              <a:gd name="T33" fmla="*/ 3633 h 3634"/>
              <a:gd name="T34" fmla="*/ 2914 w 5089"/>
              <a:gd name="T35" fmla="*/ 3148 h 3634"/>
              <a:gd name="T36" fmla="*/ 3517 w 5089"/>
              <a:gd name="T37" fmla="*/ 3494 h 3634"/>
              <a:gd name="T38" fmla="*/ 3601 w 5089"/>
              <a:gd name="T39" fmla="*/ 2947 h 3634"/>
              <a:gd name="T40" fmla="*/ 4341 w 5089"/>
              <a:gd name="T41" fmla="*/ 3099 h 3634"/>
              <a:gd name="T42" fmla="*/ 4127 w 5089"/>
              <a:gd name="T43" fmla="*/ 2571 h 3634"/>
              <a:gd name="T44" fmla="*/ 4893 w 5089"/>
              <a:gd name="T45" fmla="*/ 2511 h 3634"/>
              <a:gd name="T46" fmla="*/ 4408 w 5089"/>
              <a:gd name="T47" fmla="*/ 2081 h 3634"/>
              <a:gd name="T48" fmla="*/ 5088 w 5089"/>
              <a:gd name="T49" fmla="*/ 1814 h 3634"/>
              <a:gd name="T50" fmla="*/ 4408 w 5089"/>
              <a:gd name="T51" fmla="*/ 1548 h 3634"/>
              <a:gd name="T52" fmla="*/ 4893 w 5089"/>
              <a:gd name="T53" fmla="*/ 1117 h 3634"/>
              <a:gd name="T54" fmla="*/ 4127 w 5089"/>
              <a:gd name="T55" fmla="*/ 1055 h 3634"/>
              <a:gd name="T56" fmla="*/ 4341 w 5089"/>
              <a:gd name="T57" fmla="*/ 528 h 3634"/>
              <a:gd name="T58" fmla="*/ 3601 w 5089"/>
              <a:gd name="T59" fmla="*/ 680 h 3634"/>
              <a:gd name="T60" fmla="*/ 3517 w 5089"/>
              <a:gd name="T61" fmla="*/ 134 h 3634"/>
              <a:gd name="T62" fmla="*/ 2914 w 5089"/>
              <a:gd name="T63" fmla="*/ 479 h 3634"/>
              <a:gd name="T64" fmla="*/ 2541 w 5089"/>
              <a:gd name="T65" fmla="*/ 0 h 36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89"/>
              <a:gd name="T100" fmla="*/ 0 h 3634"/>
              <a:gd name="T101" fmla="*/ 5089 w 5089"/>
              <a:gd name="T102" fmla="*/ 3634 h 36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89" h="3634">
                <a:moveTo>
                  <a:pt x="2541" y="0"/>
                </a:moveTo>
                <a:lnTo>
                  <a:pt x="2168" y="479"/>
                </a:lnTo>
                <a:lnTo>
                  <a:pt x="1564" y="134"/>
                </a:lnTo>
                <a:lnTo>
                  <a:pt x="1478" y="680"/>
                </a:lnTo>
                <a:lnTo>
                  <a:pt x="740" y="528"/>
                </a:lnTo>
                <a:lnTo>
                  <a:pt x="952" y="1055"/>
                </a:lnTo>
                <a:lnTo>
                  <a:pt x="187" y="1117"/>
                </a:lnTo>
                <a:lnTo>
                  <a:pt x="671" y="1548"/>
                </a:lnTo>
                <a:lnTo>
                  <a:pt x="0" y="1814"/>
                </a:lnTo>
                <a:lnTo>
                  <a:pt x="671" y="2081"/>
                </a:lnTo>
                <a:lnTo>
                  <a:pt x="187" y="2511"/>
                </a:lnTo>
                <a:lnTo>
                  <a:pt x="952" y="2571"/>
                </a:lnTo>
                <a:lnTo>
                  <a:pt x="740" y="3099"/>
                </a:lnTo>
                <a:lnTo>
                  <a:pt x="1478" y="2947"/>
                </a:lnTo>
                <a:lnTo>
                  <a:pt x="1564" y="3494"/>
                </a:lnTo>
                <a:lnTo>
                  <a:pt x="2168" y="3148"/>
                </a:lnTo>
                <a:lnTo>
                  <a:pt x="2541" y="3633"/>
                </a:lnTo>
                <a:lnTo>
                  <a:pt x="2914" y="3148"/>
                </a:lnTo>
                <a:lnTo>
                  <a:pt x="3517" y="3494"/>
                </a:lnTo>
                <a:lnTo>
                  <a:pt x="3601" y="2947"/>
                </a:lnTo>
                <a:lnTo>
                  <a:pt x="4341" y="3099"/>
                </a:lnTo>
                <a:lnTo>
                  <a:pt x="4127" y="2571"/>
                </a:lnTo>
                <a:lnTo>
                  <a:pt x="4893" y="2511"/>
                </a:lnTo>
                <a:lnTo>
                  <a:pt x="4408" y="2081"/>
                </a:lnTo>
                <a:lnTo>
                  <a:pt x="5088" y="1814"/>
                </a:lnTo>
                <a:lnTo>
                  <a:pt x="4408" y="1548"/>
                </a:lnTo>
                <a:lnTo>
                  <a:pt x="4893" y="1117"/>
                </a:lnTo>
                <a:lnTo>
                  <a:pt x="4127" y="1055"/>
                </a:lnTo>
                <a:lnTo>
                  <a:pt x="4341" y="528"/>
                </a:lnTo>
                <a:lnTo>
                  <a:pt x="3601" y="680"/>
                </a:lnTo>
                <a:lnTo>
                  <a:pt x="3517" y="134"/>
                </a:lnTo>
                <a:lnTo>
                  <a:pt x="2914" y="479"/>
                </a:lnTo>
                <a:lnTo>
                  <a:pt x="2541" y="0"/>
                </a:lnTo>
              </a:path>
            </a:pathLst>
          </a:custGeom>
          <a:ln>
            <a:headEnd/>
            <a:tailEnd/>
          </a:ln>
        </p:spPr>
        <p:style>
          <a:lnRef idx="1">
            <a:schemeClr val="accent2"/>
          </a:lnRef>
          <a:fillRef idx="0">
            <a:schemeClr val="accent2"/>
          </a:fillRef>
          <a:effectRef idx="0">
            <a:schemeClr val="accent2"/>
          </a:effectRef>
          <a:fontRef idx="minor">
            <a:schemeClr val="tx1"/>
          </a:fontRef>
        </p:style>
        <p:txBody>
          <a:bodyPr/>
          <a:lstStyle/>
          <a:p>
            <a:pPr>
              <a:defRPr/>
            </a:pPr>
            <a:endParaRPr lang="en-US" sz="2800" b="1"/>
          </a:p>
        </p:txBody>
      </p:sp>
      <p:sp>
        <p:nvSpPr>
          <p:cNvPr id="3" name="Oval 3"/>
          <p:cNvSpPr>
            <a:spLocks noChangeArrowheads="1"/>
          </p:cNvSpPr>
          <p:nvPr/>
        </p:nvSpPr>
        <p:spPr bwMode="auto">
          <a:xfrm>
            <a:off x="2895600" y="2201862"/>
            <a:ext cx="3505200" cy="2438400"/>
          </a:xfrm>
          <a:prstGeom prst="ellipse">
            <a:avLst/>
          </a:prstGeom>
          <a:solidFill>
            <a:srgbClr val="FFD1DB"/>
          </a:solidFill>
          <a:ln w="12700">
            <a:solidFill>
              <a:schemeClr val="tx1"/>
            </a:solidFill>
            <a:round/>
            <a:headEnd/>
            <a:tailEnd/>
          </a:ln>
        </p:spPr>
        <p:txBody>
          <a:bodyPr wrap="none" anchor="ctr"/>
          <a:lstStyle/>
          <a:p>
            <a:endParaRPr lang="en-US" sz="2800" b="1"/>
          </a:p>
        </p:txBody>
      </p:sp>
      <p:sp>
        <p:nvSpPr>
          <p:cNvPr id="4" name="Rectangle 4"/>
          <p:cNvSpPr>
            <a:spLocks noChangeArrowheads="1"/>
          </p:cNvSpPr>
          <p:nvPr/>
        </p:nvSpPr>
        <p:spPr bwMode="auto">
          <a:xfrm>
            <a:off x="2965450" y="2743200"/>
            <a:ext cx="3327400" cy="1074737"/>
          </a:xfrm>
          <a:prstGeom prst="rect">
            <a:avLst/>
          </a:prstGeom>
          <a:noFill/>
          <a:ln w="12700">
            <a:noFill/>
            <a:miter lim="800000"/>
            <a:headEnd/>
            <a:tailEnd/>
          </a:ln>
        </p:spPr>
        <p:txBody>
          <a:bodyPr lIns="90488" tIns="44450" rIns="90488" bIns="44450">
            <a:spAutoFit/>
          </a:bodyPr>
          <a:lstStyle/>
          <a:p>
            <a:r>
              <a:rPr lang="en-US" sz="3200" b="1" dirty="0"/>
              <a:t>   Recruitment</a:t>
            </a:r>
          </a:p>
          <a:p>
            <a:r>
              <a:rPr lang="en-US" sz="3200" b="1" dirty="0"/>
              <a:t>    Sources</a:t>
            </a:r>
          </a:p>
        </p:txBody>
      </p:sp>
      <p:sp>
        <p:nvSpPr>
          <p:cNvPr id="5" name="Oval 5"/>
          <p:cNvSpPr>
            <a:spLocks noChangeArrowheads="1"/>
          </p:cNvSpPr>
          <p:nvPr/>
        </p:nvSpPr>
        <p:spPr bwMode="auto">
          <a:xfrm>
            <a:off x="611188" y="2243137"/>
            <a:ext cx="2139950" cy="1633538"/>
          </a:xfrm>
          <a:prstGeom prst="ellipse">
            <a:avLst/>
          </a:prstGeom>
          <a:solidFill>
            <a:srgbClr val="CCFFFF"/>
          </a:solidFill>
          <a:ln w="12700">
            <a:solidFill>
              <a:schemeClr val="tx1"/>
            </a:solidFill>
            <a:round/>
            <a:headEnd/>
            <a:tailEnd/>
          </a:ln>
        </p:spPr>
        <p:txBody>
          <a:bodyPr wrap="none" anchor="ctr"/>
          <a:lstStyle/>
          <a:p>
            <a:endParaRPr lang="en-US" sz="2800" b="1"/>
          </a:p>
        </p:txBody>
      </p:sp>
      <p:sp>
        <p:nvSpPr>
          <p:cNvPr id="6" name="Rectangle 6"/>
          <p:cNvSpPr>
            <a:spLocks noChangeArrowheads="1"/>
          </p:cNvSpPr>
          <p:nvPr/>
        </p:nvSpPr>
        <p:spPr bwMode="auto">
          <a:xfrm>
            <a:off x="900113" y="2532062"/>
            <a:ext cx="1689100" cy="828675"/>
          </a:xfrm>
          <a:prstGeom prst="rect">
            <a:avLst/>
          </a:prstGeom>
          <a:noFill/>
          <a:ln w="12700">
            <a:noFill/>
            <a:miter lim="800000"/>
            <a:headEnd/>
            <a:tailEnd/>
          </a:ln>
          <a:effectLst/>
        </p:spPr>
        <p:txBody>
          <a:bodyPr lIns="90488" tIns="44450" rIns="90488" bIns="44450">
            <a:spAutoFit/>
          </a:bodyPr>
          <a:lstStyle/>
          <a:p>
            <a:pPr>
              <a:defRPr/>
            </a:pPr>
            <a:r>
              <a:rPr lang="en-US" sz="2400" b="1" dirty="0"/>
              <a:t>Internal</a:t>
            </a:r>
          </a:p>
          <a:p>
            <a:pPr>
              <a:defRPr/>
            </a:pPr>
            <a:r>
              <a:rPr lang="en-US" sz="2400" b="1" dirty="0"/>
              <a:t>Searches</a:t>
            </a:r>
            <a:endParaRPr lang="en-US" sz="2400" b="1" dirty="0">
              <a:effectLst>
                <a:outerShdw blurRad="38100" dist="38100" dir="2700000" algn="tl">
                  <a:srgbClr val="C0C0C0"/>
                </a:outerShdw>
              </a:effectLst>
            </a:endParaRPr>
          </a:p>
        </p:txBody>
      </p:sp>
      <p:sp>
        <p:nvSpPr>
          <p:cNvPr id="7" name="Oval 7"/>
          <p:cNvSpPr>
            <a:spLocks noChangeArrowheads="1"/>
          </p:cNvSpPr>
          <p:nvPr/>
        </p:nvSpPr>
        <p:spPr bwMode="auto">
          <a:xfrm>
            <a:off x="5292725" y="728662"/>
            <a:ext cx="2139950" cy="1633538"/>
          </a:xfrm>
          <a:prstGeom prst="ellipse">
            <a:avLst/>
          </a:prstGeom>
          <a:solidFill>
            <a:srgbClr val="C0C0C0"/>
          </a:solidFill>
          <a:ln w="12700">
            <a:solidFill>
              <a:schemeClr val="tx1"/>
            </a:solidFill>
            <a:round/>
            <a:headEnd/>
            <a:tailEnd/>
          </a:ln>
        </p:spPr>
        <p:txBody>
          <a:bodyPr wrap="none" anchor="ctr"/>
          <a:lstStyle/>
          <a:p>
            <a:endParaRPr lang="en-US" sz="2800" b="1"/>
          </a:p>
        </p:txBody>
      </p:sp>
      <p:sp>
        <p:nvSpPr>
          <p:cNvPr id="8" name="Rectangle 8"/>
          <p:cNvSpPr>
            <a:spLocks noChangeArrowheads="1"/>
          </p:cNvSpPr>
          <p:nvPr/>
        </p:nvSpPr>
        <p:spPr bwMode="auto">
          <a:xfrm>
            <a:off x="5435600" y="1143000"/>
            <a:ext cx="2070100" cy="950912"/>
          </a:xfrm>
          <a:prstGeom prst="rect">
            <a:avLst/>
          </a:prstGeom>
          <a:noFill/>
          <a:ln w="12700">
            <a:noFill/>
            <a:miter lim="800000"/>
            <a:headEnd/>
            <a:tailEnd/>
          </a:ln>
        </p:spPr>
        <p:txBody>
          <a:bodyPr lIns="90488" tIns="44450" rIns="90488" bIns="44450">
            <a:spAutoFit/>
          </a:bodyPr>
          <a:lstStyle/>
          <a:p>
            <a:r>
              <a:rPr lang="en-US" sz="2800" b="1"/>
              <a:t>Employee</a:t>
            </a:r>
          </a:p>
          <a:p>
            <a:r>
              <a:rPr lang="en-US" sz="2800" b="1"/>
              <a:t>Referrals</a:t>
            </a:r>
          </a:p>
        </p:txBody>
      </p:sp>
      <p:sp>
        <p:nvSpPr>
          <p:cNvPr id="9" name="Oval 11"/>
          <p:cNvSpPr>
            <a:spLocks noChangeArrowheads="1"/>
          </p:cNvSpPr>
          <p:nvPr/>
        </p:nvSpPr>
        <p:spPr bwMode="auto">
          <a:xfrm>
            <a:off x="6546850" y="2709862"/>
            <a:ext cx="2139950" cy="1633538"/>
          </a:xfrm>
          <a:prstGeom prst="ellipse">
            <a:avLst/>
          </a:prstGeom>
          <a:solidFill>
            <a:srgbClr val="00FFFF"/>
          </a:solidFill>
          <a:ln w="12700">
            <a:solidFill>
              <a:schemeClr val="tx1"/>
            </a:solidFill>
            <a:round/>
            <a:headEnd/>
            <a:tailEnd/>
          </a:ln>
        </p:spPr>
        <p:txBody>
          <a:bodyPr wrap="none" anchor="ctr"/>
          <a:lstStyle/>
          <a:p>
            <a:endParaRPr lang="en-US" sz="2800" b="1"/>
          </a:p>
        </p:txBody>
      </p:sp>
      <p:sp>
        <p:nvSpPr>
          <p:cNvPr id="10" name="Rectangle 12"/>
          <p:cNvSpPr>
            <a:spLocks noChangeArrowheads="1"/>
          </p:cNvSpPr>
          <p:nvPr/>
        </p:nvSpPr>
        <p:spPr bwMode="auto">
          <a:xfrm>
            <a:off x="6835775" y="3124200"/>
            <a:ext cx="1727200" cy="828675"/>
          </a:xfrm>
          <a:prstGeom prst="rect">
            <a:avLst/>
          </a:prstGeom>
          <a:noFill/>
          <a:ln w="12700">
            <a:noFill/>
            <a:miter lim="800000"/>
            <a:headEnd/>
            <a:tailEnd/>
          </a:ln>
          <a:effectLst/>
        </p:spPr>
        <p:txBody>
          <a:bodyPr wrap="none" lIns="90488" tIns="44450" rIns="90488" bIns="44450">
            <a:spAutoFit/>
          </a:bodyPr>
          <a:lstStyle/>
          <a:p>
            <a:pPr>
              <a:defRPr/>
            </a:pPr>
            <a:r>
              <a:rPr lang="en-US" sz="2400" b="1" dirty="0"/>
              <a:t>Voluntary </a:t>
            </a:r>
          </a:p>
          <a:p>
            <a:pPr>
              <a:defRPr/>
            </a:pPr>
            <a:r>
              <a:rPr lang="en-US" sz="2400" b="1" dirty="0"/>
              <a:t>Applicants</a:t>
            </a:r>
            <a:endParaRPr lang="en-US" sz="2400" b="1" dirty="0">
              <a:effectLst>
                <a:outerShdw blurRad="38100" dist="38100" dir="2700000" algn="tl">
                  <a:srgbClr val="C0C0C0"/>
                </a:outerShdw>
              </a:effectLst>
            </a:endParaRPr>
          </a:p>
        </p:txBody>
      </p:sp>
      <p:sp>
        <p:nvSpPr>
          <p:cNvPr id="11" name="Oval 13"/>
          <p:cNvSpPr>
            <a:spLocks noChangeArrowheads="1"/>
          </p:cNvSpPr>
          <p:nvPr/>
        </p:nvSpPr>
        <p:spPr bwMode="auto">
          <a:xfrm>
            <a:off x="2057400" y="4343400"/>
            <a:ext cx="2139950" cy="1633537"/>
          </a:xfrm>
          <a:prstGeom prst="ellipse">
            <a:avLst/>
          </a:prstGeom>
          <a:solidFill>
            <a:srgbClr val="FFFF66"/>
          </a:solidFill>
          <a:ln w="12700">
            <a:solidFill>
              <a:schemeClr val="tx1"/>
            </a:solidFill>
            <a:round/>
            <a:headEnd/>
            <a:tailEnd/>
          </a:ln>
        </p:spPr>
        <p:txBody>
          <a:bodyPr wrap="none" anchor="ctr"/>
          <a:lstStyle/>
          <a:p>
            <a:endParaRPr lang="en-US" sz="2800" b="1"/>
          </a:p>
        </p:txBody>
      </p:sp>
      <p:sp>
        <p:nvSpPr>
          <p:cNvPr id="12" name="Rectangle 14"/>
          <p:cNvSpPr>
            <a:spLocks noChangeArrowheads="1"/>
          </p:cNvSpPr>
          <p:nvPr/>
        </p:nvSpPr>
        <p:spPr bwMode="auto">
          <a:xfrm>
            <a:off x="1981200" y="4800600"/>
            <a:ext cx="2070100" cy="828675"/>
          </a:xfrm>
          <a:prstGeom prst="rect">
            <a:avLst/>
          </a:prstGeom>
          <a:noFill/>
          <a:ln w="12700">
            <a:noFill/>
            <a:miter lim="800000"/>
            <a:headEnd/>
            <a:tailEnd/>
          </a:ln>
        </p:spPr>
        <p:txBody>
          <a:bodyPr lIns="90488" tIns="44450" rIns="90488" bIns="44450">
            <a:spAutoFit/>
          </a:bodyPr>
          <a:lstStyle/>
          <a:p>
            <a:r>
              <a:rPr lang="en-US" sz="2400" b="1"/>
              <a:t>Employment</a:t>
            </a:r>
          </a:p>
          <a:p>
            <a:r>
              <a:rPr lang="en-US" sz="2400" b="1"/>
              <a:t>Agencies</a:t>
            </a:r>
          </a:p>
        </p:txBody>
      </p:sp>
      <p:sp>
        <p:nvSpPr>
          <p:cNvPr id="13" name="Oval 15"/>
          <p:cNvSpPr>
            <a:spLocks noChangeArrowheads="1"/>
          </p:cNvSpPr>
          <p:nvPr/>
        </p:nvSpPr>
        <p:spPr bwMode="auto">
          <a:xfrm>
            <a:off x="4953000" y="4759325"/>
            <a:ext cx="2138363" cy="1633537"/>
          </a:xfrm>
          <a:prstGeom prst="ellipse">
            <a:avLst/>
          </a:prstGeom>
          <a:solidFill>
            <a:srgbClr val="CCFFCC"/>
          </a:solidFill>
          <a:ln w="12700">
            <a:solidFill>
              <a:schemeClr val="tx1"/>
            </a:solidFill>
            <a:round/>
            <a:headEnd/>
            <a:tailEnd/>
          </a:ln>
        </p:spPr>
        <p:txBody>
          <a:bodyPr wrap="none" anchor="ctr"/>
          <a:lstStyle/>
          <a:p>
            <a:endParaRPr lang="en-US" sz="2800" b="1"/>
          </a:p>
        </p:txBody>
      </p:sp>
      <p:sp>
        <p:nvSpPr>
          <p:cNvPr id="14" name="Rectangle 16"/>
          <p:cNvSpPr>
            <a:spLocks noChangeArrowheads="1"/>
          </p:cNvSpPr>
          <p:nvPr/>
        </p:nvSpPr>
        <p:spPr bwMode="auto">
          <a:xfrm>
            <a:off x="4953000" y="5326062"/>
            <a:ext cx="2444750" cy="396875"/>
          </a:xfrm>
          <a:prstGeom prst="rect">
            <a:avLst/>
          </a:prstGeom>
          <a:noFill/>
          <a:ln w="12700">
            <a:noFill/>
            <a:miter lim="800000"/>
            <a:headEnd/>
            <a:tailEnd/>
          </a:ln>
        </p:spPr>
        <p:txBody>
          <a:bodyPr lIns="90488" tIns="44450" rIns="90488" bIns="44450">
            <a:spAutoFit/>
          </a:bodyPr>
          <a:lstStyle/>
          <a:p>
            <a:r>
              <a:rPr lang="en-US" sz="2000" b="1"/>
              <a:t>Advertisements</a:t>
            </a:r>
          </a:p>
        </p:txBody>
      </p:sp>
      <p:sp>
        <p:nvSpPr>
          <p:cNvPr id="15" name="Oval 17"/>
          <p:cNvSpPr>
            <a:spLocks noChangeArrowheads="1"/>
          </p:cNvSpPr>
          <p:nvPr/>
        </p:nvSpPr>
        <p:spPr bwMode="auto">
          <a:xfrm>
            <a:off x="2484438" y="381000"/>
            <a:ext cx="2139950" cy="1633537"/>
          </a:xfrm>
          <a:prstGeom prst="ellipse">
            <a:avLst/>
          </a:prstGeom>
          <a:solidFill>
            <a:srgbClr val="CC99FF"/>
          </a:solidFill>
          <a:ln w="12700">
            <a:solidFill>
              <a:schemeClr val="tx1"/>
            </a:solidFill>
            <a:round/>
            <a:headEnd/>
            <a:tailEnd/>
          </a:ln>
        </p:spPr>
        <p:txBody>
          <a:bodyPr wrap="none" anchor="ctr"/>
          <a:lstStyle/>
          <a:p>
            <a:endParaRPr lang="en-US" sz="2800" b="1"/>
          </a:p>
        </p:txBody>
      </p:sp>
      <p:sp>
        <p:nvSpPr>
          <p:cNvPr id="16" name="Rectangle 18"/>
          <p:cNvSpPr>
            <a:spLocks noChangeArrowheads="1"/>
          </p:cNvSpPr>
          <p:nvPr/>
        </p:nvSpPr>
        <p:spPr bwMode="auto">
          <a:xfrm>
            <a:off x="2555875" y="762000"/>
            <a:ext cx="2146300" cy="950912"/>
          </a:xfrm>
          <a:prstGeom prst="rect">
            <a:avLst/>
          </a:prstGeom>
          <a:noFill/>
          <a:ln w="12700">
            <a:noFill/>
            <a:miter lim="800000"/>
            <a:headEnd/>
            <a:tailEnd/>
          </a:ln>
          <a:effectLst/>
        </p:spPr>
        <p:txBody>
          <a:bodyPr lIns="90488" tIns="44450" rIns="90488" bIns="44450">
            <a:spAutoFit/>
          </a:bodyPr>
          <a:lstStyle/>
          <a:p>
            <a:pPr>
              <a:defRPr/>
            </a:pPr>
            <a:r>
              <a:rPr lang="en-US" sz="2800" b="1"/>
              <a:t>School</a:t>
            </a:r>
          </a:p>
          <a:p>
            <a:pPr>
              <a:defRPr/>
            </a:pPr>
            <a:r>
              <a:rPr lang="en-US" sz="2800" b="1"/>
              <a:t>Placement</a:t>
            </a:r>
            <a:endParaRPr lang="en-US" sz="2800" b="1">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ox(i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checkerboard(across)">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ox(in)">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ox(in)">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ox(in)">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box(in)">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box(in)">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4" presetClass="entr" presetSubtype="16"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box(in)">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4" presetClass="entr" presetSubtype="16"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ox(in)">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4" presetClass="entr" presetSubtype="16"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box(in)">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5" presetClass="entr" presetSubtype="10"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checkerboard(across)">
                                      <p:cBhvr>
                                        <p:cTn id="7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15" grpId="0" animBg="1"/>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71472" y="214290"/>
            <a:ext cx="7772400" cy="1285860"/>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outerShdw blurRad="31750" dist="25400" dir="5400000" algn="tl" rotWithShape="0">
                    <a:srgbClr val="000000">
                      <a:alpha val="25000"/>
                    </a:srgbClr>
                  </a:outerShdw>
                </a:effectLst>
                <a:uLnTx/>
                <a:uFillTx/>
                <a:latin typeface="Comic Sans MS" pitchFamily="66" charset="0"/>
                <a:ea typeface="+mj-ea"/>
                <a:cs typeface="Times New Roman" pitchFamily="18" charset="0"/>
              </a:rPr>
              <a:t>Internal Sources of Recruitment</a:t>
            </a:r>
            <a:endParaRPr kumimoji="0" lang="en-US" sz="3600" b="1" i="0" u="none" strike="noStrike" kern="1200" cap="none" spc="0" normalizeH="0" baseline="0" noProof="0" dirty="0">
              <a:ln>
                <a:noFill/>
              </a:ln>
              <a:solidFill>
                <a:schemeClr val="tx1"/>
              </a:solidFill>
              <a:effectLst>
                <a:outerShdw blurRad="31750" dist="25400" dir="5400000" algn="tl" rotWithShape="0">
                  <a:srgbClr val="000000">
                    <a:alpha val="25000"/>
                  </a:srgbClr>
                </a:outerShdw>
              </a:effectLst>
              <a:uLnTx/>
              <a:uFillTx/>
              <a:latin typeface="Comic Sans MS" pitchFamily="66" charset="0"/>
              <a:ea typeface="+mj-ea"/>
              <a:cs typeface="Times New Roman" pitchFamily="18" charset="0"/>
            </a:endParaRPr>
          </a:p>
        </p:txBody>
      </p:sp>
      <p:sp>
        <p:nvSpPr>
          <p:cNvPr id="3" name="Subtitle 2"/>
          <p:cNvSpPr txBox="1">
            <a:spLocks/>
          </p:cNvSpPr>
          <p:nvPr/>
        </p:nvSpPr>
        <p:spPr>
          <a:xfrm>
            <a:off x="304800" y="1143000"/>
            <a:ext cx="8458200" cy="4343400"/>
          </a:xfrm>
          <a:prstGeom prst="rect">
            <a:avLst/>
          </a:prstGeom>
        </p:spPr>
        <p:txBody>
          <a:bodyPr>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uLnTx/>
                <a:uFillTx/>
                <a:latin typeface="Comic Sans MS" pitchFamily="66" charset="0"/>
                <a:ea typeface="+mn-ea"/>
                <a:cs typeface="+mn-cs"/>
              </a:rPr>
              <a:t>  Promotions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endParaRPr kumimoji="0" lang="en-US" sz="2400" i="0" u="none" strike="noStrike" kern="1200" cap="none" spc="0" normalizeH="0" baseline="0" noProof="0" dirty="0" smtClean="0">
              <a:ln>
                <a:noFill/>
              </a:ln>
              <a:solidFill>
                <a:schemeClr val="tx1"/>
              </a:solidFill>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uLnTx/>
                <a:uFillTx/>
                <a:latin typeface="Comic Sans MS" pitchFamily="66" charset="0"/>
                <a:ea typeface="+mn-ea"/>
                <a:cs typeface="+mn-cs"/>
              </a:rPr>
              <a:t>  Transfers</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endParaRPr kumimoji="0" lang="en-US" sz="2400" i="0" u="none" strike="noStrike" kern="1200" cap="none" spc="0" normalizeH="0" baseline="0" noProof="0" dirty="0" smtClean="0">
              <a:ln>
                <a:noFill/>
              </a:ln>
              <a:solidFill>
                <a:schemeClr val="tx1"/>
              </a:solidFill>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uLnTx/>
                <a:uFillTx/>
                <a:latin typeface="Comic Sans MS" pitchFamily="66" charset="0"/>
                <a:ea typeface="+mn-ea"/>
                <a:cs typeface="+mn-cs"/>
              </a:rPr>
              <a:t>  Internal Notifications(Advertisement)</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endParaRPr kumimoji="0" lang="en-US" sz="2400" i="0" u="none" strike="noStrike" kern="1200" cap="none" spc="0" normalizeH="0" baseline="0" noProof="0" dirty="0" smtClean="0">
              <a:ln>
                <a:noFill/>
              </a:ln>
              <a:solidFill>
                <a:schemeClr val="tx1"/>
              </a:solidFill>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uLnTx/>
                <a:uFillTx/>
                <a:latin typeface="Comic Sans MS" pitchFamily="66" charset="0"/>
                <a:ea typeface="+mn-ea"/>
                <a:cs typeface="+mn-cs"/>
              </a:rPr>
              <a:t>  Former Employees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Arial" pitchFamily="34" charset="0"/>
              <a:buChar char="•"/>
              <a:tabLst/>
              <a:defRPr/>
            </a:pPr>
            <a:endPar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57158" y="2000240"/>
            <a:ext cx="8229600" cy="3929090"/>
          </a:xfrm>
          <a:prstGeom prst="rect">
            <a:avLst/>
          </a:prstGeom>
        </p:spPr>
        <p:txBody>
          <a:bodyPr>
            <a:no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4000"/>
              <a:buFont typeface="Wingdings" pitchFamily="2" charset="2"/>
              <a:buChar char="Ø"/>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  Campus Recruitment (Interview).</a:t>
            </a:r>
          </a:p>
          <a:p>
            <a:pPr marL="365760" marR="0" lvl="0" indent="-256032" algn="l" defTabSz="914400" rtl="0" eaLnBrk="1" fontAlgn="auto" latinLnBrk="0" hangingPunct="1">
              <a:lnSpc>
                <a:spcPct val="100000"/>
              </a:lnSpc>
              <a:spcBef>
                <a:spcPts val="400"/>
              </a:spcBef>
              <a:spcAft>
                <a:spcPts val="0"/>
              </a:spcAft>
              <a:buClr>
                <a:schemeClr val="accent1"/>
              </a:buClr>
              <a:buSzPct val="64000"/>
              <a:buFont typeface="Wingdings" pitchFamily="2" charset="2"/>
              <a:buChar char="Ø"/>
              <a:tabLst/>
              <a:defRPr/>
            </a:pPr>
            <a:endPar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4000"/>
              <a:buFont typeface="Wingdings" pitchFamily="2" charset="2"/>
              <a:buChar char="Ø"/>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  Press Advertisement.</a:t>
            </a:r>
          </a:p>
          <a:p>
            <a:pPr marL="365760" marR="0" lvl="0" indent="-256032" algn="l" defTabSz="914400" rtl="0" eaLnBrk="1" fontAlgn="auto" latinLnBrk="0" hangingPunct="1">
              <a:lnSpc>
                <a:spcPct val="100000"/>
              </a:lnSpc>
              <a:spcBef>
                <a:spcPts val="400"/>
              </a:spcBef>
              <a:spcAft>
                <a:spcPts val="0"/>
              </a:spcAft>
              <a:buClr>
                <a:schemeClr val="accent1"/>
              </a:buClr>
              <a:buSzPct val="64000"/>
              <a:buFont typeface="Wingdings" pitchFamily="2" charset="2"/>
              <a:buChar char="Ø"/>
              <a:tabLst/>
              <a:defRPr/>
            </a:pPr>
            <a:endPar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4000"/>
              <a:buFont typeface="Wingdings" pitchFamily="2" charset="2"/>
              <a:buChar char="Ø"/>
              <a:tabLst/>
              <a:defRPr/>
            </a:pPr>
            <a:r>
              <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rPr>
              <a:t>  Recruitment through Management Consultants and Private Employment Exchanges.</a:t>
            </a:r>
            <a:endPar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rgbClr val="FF0000"/>
              </a:buClr>
              <a:buSzPct val="68000"/>
              <a:buFont typeface="Wingdings 3"/>
              <a:buNone/>
              <a:tabLst/>
              <a:defRPr/>
            </a:pPr>
            <a:endPar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rgbClr val="FF0000"/>
              </a:buClr>
              <a:buSzPct val="68000"/>
              <a:buFont typeface="Wingdings" pitchFamily="2" charset="2"/>
              <a:buChar char="Ø"/>
              <a:tabLst/>
              <a:defRPr/>
            </a:pPr>
            <a:endParaRPr kumimoji="0" lang="en-US" sz="22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sp>
        <p:nvSpPr>
          <p:cNvPr id="3" name="Title 1"/>
          <p:cNvSpPr txBox="1">
            <a:spLocks/>
          </p:cNvSpPr>
          <p:nvPr/>
        </p:nvSpPr>
        <p:spPr>
          <a:xfrm>
            <a:off x="500034" y="428604"/>
            <a:ext cx="8229600" cy="8572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accent5">
                    <a:lumMod val="50000"/>
                  </a:schemeClr>
                </a:solidFill>
                <a:effectLst>
                  <a:outerShdw blurRad="31750" dist="25400" dir="5400000" algn="tl" rotWithShape="0">
                    <a:srgbClr val="000000">
                      <a:alpha val="25000"/>
                    </a:srgbClr>
                  </a:outerShdw>
                </a:effectLst>
                <a:uLnTx/>
                <a:uFillTx/>
                <a:latin typeface="Times New Roman" pitchFamily="18" charset="0"/>
                <a:ea typeface="+mj-ea"/>
                <a:cs typeface="Times New Roman" pitchFamily="18" charset="0"/>
              </a:rPr>
              <a:t>External Sources of Recruitment</a:t>
            </a:r>
            <a:endParaRPr kumimoji="0" lang="en-US" sz="4400" b="1" i="0" u="none" strike="noStrike" kern="1200" cap="none" spc="0" normalizeH="0" baseline="0" noProof="0" dirty="0">
              <a:ln>
                <a:noFill/>
              </a:ln>
              <a:solidFill>
                <a:schemeClr val="accent5">
                  <a:lumMod val="50000"/>
                </a:schemeClr>
              </a:solidFill>
              <a:effectLst>
                <a:outerShdw blurRad="31750" dist="25400" dir="5400000" algn="tl" rotWithShape="0">
                  <a:srgbClr val="000000">
                    <a:alpha val="25000"/>
                  </a:srgbClr>
                </a:outerShdw>
              </a:effectLst>
              <a:uLnTx/>
              <a:uFillTx/>
              <a:latin typeface="Times New Roman" pitchFamily="18" charset="0"/>
              <a:ea typeface="+mj-ea"/>
              <a:cs typeface="Times New Roman" pitchFamily="18" charset="0"/>
            </a:endParaRPr>
          </a:p>
        </p:txBody>
      </p:sp>
      <p:pic>
        <p:nvPicPr>
          <p:cNvPr id="4" name="Picture 6" descr="http://www.careershine.in/images/banner.jpg"/>
          <p:cNvPicPr>
            <a:picLocks noChangeAspect="1" noChangeArrowheads="1"/>
          </p:cNvPicPr>
          <p:nvPr/>
        </p:nvPicPr>
        <p:blipFill>
          <a:blip r:embed="rId2"/>
          <a:srcRect/>
          <a:stretch>
            <a:fillRect/>
          </a:stretch>
        </p:blipFill>
        <p:spPr bwMode="auto">
          <a:xfrm>
            <a:off x="3857620" y="4857760"/>
            <a:ext cx="5050599" cy="150017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14488"/>
            <a:ext cx="9144000" cy="2472472"/>
          </a:xfrm>
          <a:prstGeom prst="rect">
            <a:avLst/>
          </a:prstGeom>
        </p:spPr>
        <p:txBody>
          <a:bodyPr wrap="square">
            <a:spAutoFit/>
          </a:bodyPr>
          <a:lstStyle/>
          <a:p>
            <a:pPr marL="365760" lvl="0" indent="-256032">
              <a:spcBef>
                <a:spcPts val="400"/>
              </a:spcBef>
              <a:buClr>
                <a:schemeClr val="accent1"/>
              </a:buClr>
              <a:buSzPct val="68000"/>
              <a:buFont typeface="Wingdings" pitchFamily="2" charset="2"/>
              <a:buChar char="Ø"/>
              <a:defRPr/>
            </a:pPr>
            <a:endParaRPr lang="en-US" dirty="0" smtClean="0">
              <a:latin typeface="Comic Sans MS" pitchFamily="66" charset="0"/>
            </a:endParaRPr>
          </a:p>
          <a:p>
            <a:pPr marL="365760" lvl="0" indent="-256032">
              <a:spcBef>
                <a:spcPts val="400"/>
              </a:spcBef>
              <a:buClr>
                <a:schemeClr val="accent1"/>
              </a:buClr>
              <a:buSzPct val="64000"/>
              <a:buFont typeface="Wingdings" pitchFamily="2" charset="2"/>
              <a:buChar char="Ø"/>
              <a:defRPr/>
            </a:pPr>
            <a:r>
              <a:rPr lang="en-US" dirty="0" smtClean="0">
                <a:latin typeface="Comic Sans MS" pitchFamily="66" charset="0"/>
              </a:rPr>
              <a:t>    </a:t>
            </a:r>
            <a:r>
              <a:rPr lang="en-US" sz="2400" dirty="0" smtClean="0">
                <a:latin typeface="Comic Sans MS" pitchFamily="66" charset="0"/>
              </a:rPr>
              <a:t>Deputation of   Personnel.</a:t>
            </a:r>
          </a:p>
          <a:p>
            <a:pPr marL="365760" lvl="0" indent="-256032">
              <a:spcBef>
                <a:spcPts val="400"/>
              </a:spcBef>
              <a:buClr>
                <a:schemeClr val="accent1"/>
              </a:buClr>
              <a:buSzPct val="66000"/>
              <a:buFont typeface="Wingdings" pitchFamily="2" charset="2"/>
              <a:buChar char="Ø"/>
              <a:defRPr/>
            </a:pPr>
            <a:endParaRPr lang="en-US" sz="2400" dirty="0" smtClean="0">
              <a:latin typeface="Comic Sans MS" pitchFamily="66" charset="0"/>
            </a:endParaRPr>
          </a:p>
          <a:p>
            <a:pPr marL="365760" lvl="0" indent="-256032">
              <a:spcBef>
                <a:spcPts val="400"/>
              </a:spcBef>
              <a:buClr>
                <a:schemeClr val="accent1"/>
              </a:buClr>
              <a:buSzPct val="64000"/>
              <a:buFont typeface="Wingdings" pitchFamily="2" charset="2"/>
              <a:buChar char="Ø"/>
              <a:defRPr/>
            </a:pPr>
            <a:r>
              <a:rPr lang="en-US" sz="2400" dirty="0" smtClean="0">
                <a:latin typeface="Comic Sans MS" pitchFamily="66" charset="0"/>
              </a:rPr>
              <a:t>    Management Training Schemes.</a:t>
            </a:r>
          </a:p>
          <a:p>
            <a:pPr marL="365760" lvl="0" indent="-256032">
              <a:spcBef>
                <a:spcPts val="400"/>
              </a:spcBef>
              <a:buClr>
                <a:schemeClr val="accent1"/>
              </a:buClr>
              <a:buSzPct val="64000"/>
              <a:buFont typeface="Wingdings" pitchFamily="2" charset="2"/>
              <a:buChar char="Ø"/>
              <a:defRPr/>
            </a:pPr>
            <a:endParaRPr lang="en-US" sz="2400" dirty="0" smtClean="0">
              <a:latin typeface="Comic Sans MS" pitchFamily="66" charset="0"/>
            </a:endParaRPr>
          </a:p>
          <a:p>
            <a:pPr marL="365760" lvl="0" indent="-256032">
              <a:spcBef>
                <a:spcPts val="400"/>
              </a:spcBef>
              <a:buClr>
                <a:schemeClr val="accent1"/>
              </a:buClr>
              <a:buSzPct val="64000"/>
              <a:buFont typeface="Wingdings" pitchFamily="2" charset="2"/>
              <a:buChar char="Ø"/>
              <a:defRPr/>
            </a:pPr>
            <a:r>
              <a:rPr lang="en-US" sz="2400" dirty="0" smtClean="0">
                <a:latin typeface="Comic Sans MS" pitchFamily="66" charset="0"/>
              </a:rPr>
              <a:t>    Walk-ins, Write-ins and talk-ins.</a:t>
            </a:r>
          </a:p>
        </p:txBody>
      </p:sp>
      <p:sp>
        <p:nvSpPr>
          <p:cNvPr id="3" name="Rectangle 2"/>
          <p:cNvSpPr/>
          <p:nvPr/>
        </p:nvSpPr>
        <p:spPr>
          <a:xfrm>
            <a:off x="0" y="428604"/>
            <a:ext cx="9144000" cy="769441"/>
          </a:xfrm>
          <a:prstGeom prst="rect">
            <a:avLst/>
          </a:prstGeom>
        </p:spPr>
        <p:txBody>
          <a:bodyPr wrap="square">
            <a:spAutoFit/>
          </a:bodyPr>
          <a:lstStyle/>
          <a:p>
            <a:pPr lvl="0" algn="ctr">
              <a:spcBef>
                <a:spcPct val="0"/>
              </a:spcBef>
              <a:defRPr/>
            </a:pPr>
            <a:r>
              <a:rPr lang="en-US" sz="4400" b="1" dirty="0" smtClean="0">
                <a:solidFill>
                  <a:schemeClr val="accent5">
                    <a:lumMod val="50000"/>
                  </a:schemeClr>
                </a:solidFill>
                <a:effectLst>
                  <a:outerShdw blurRad="31750" dist="25400" dir="5400000" algn="tl" rotWithShape="0">
                    <a:srgbClr val="000000">
                      <a:alpha val="25000"/>
                    </a:srgbClr>
                  </a:outerShdw>
                </a:effectLst>
                <a:latin typeface="Times New Roman" pitchFamily="18" charset="0"/>
                <a:cs typeface="Times New Roman" pitchFamily="18" charset="0"/>
              </a:rPr>
              <a:t>External Sources of Recruitment</a:t>
            </a:r>
            <a:endParaRPr lang="en-US" sz="4400" b="1" dirty="0">
              <a:solidFill>
                <a:schemeClr val="accent5">
                  <a:lumMod val="50000"/>
                </a:schemeClr>
              </a:solidFill>
              <a:effectLst>
                <a:outerShdw blurRad="31750" dist="25400" dir="5400000" algn="tl" rotWithShape="0">
                  <a:srgbClr val="000000">
                    <a:alpha val="25000"/>
                  </a:srgbClr>
                </a:outerShdw>
              </a:effectLst>
              <a:latin typeface="Times New Roman" pitchFamily="18" charset="0"/>
              <a:cs typeface="Times New Roman" pitchFamily="18" charset="0"/>
            </a:endParaRPr>
          </a:p>
        </p:txBody>
      </p:sp>
      <p:pic>
        <p:nvPicPr>
          <p:cNvPr id="4" name="Picture 2" descr="http://www.hindu.com/edu/2007/09/18/images/2007091850080301.jpg"/>
          <p:cNvPicPr>
            <a:picLocks noChangeAspect="1" noChangeArrowheads="1"/>
          </p:cNvPicPr>
          <p:nvPr/>
        </p:nvPicPr>
        <p:blipFill>
          <a:blip r:embed="rId2"/>
          <a:srcRect/>
          <a:stretch>
            <a:fillRect/>
          </a:stretch>
        </p:blipFill>
        <p:spPr bwMode="auto">
          <a:xfrm>
            <a:off x="5929322" y="4572008"/>
            <a:ext cx="2137827" cy="164307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857224" y="285728"/>
            <a:ext cx="7543800" cy="1143000"/>
          </a:xfrm>
          <a:prstGeom prst="rect">
            <a:avLst/>
          </a:prstGeom>
          <a:noFill/>
          <a:ln w="9525">
            <a:noFill/>
            <a:miter lim="800000"/>
            <a:headEnd/>
            <a:tailEnd/>
          </a:ln>
        </p:spPr>
        <p:txBody>
          <a:bodyPr lIns="92075" tIns="46038" rIns="92075" bIns="46038" anchor="ctr"/>
          <a:lstStyle/>
          <a:p>
            <a:pPr algn="ctr">
              <a:defRPr/>
            </a:pPr>
            <a:r>
              <a:rPr lang="en-US" sz="4000" b="1" dirty="0">
                <a:solidFill>
                  <a:schemeClr val="accent5">
                    <a:lumMod val="50000"/>
                  </a:schemeClr>
                </a:solidFill>
                <a:effectLst>
                  <a:outerShdw blurRad="38100" dist="38100" dir="2700000" algn="tl">
                    <a:srgbClr val="000000">
                      <a:alpha val="43137"/>
                    </a:srgbClr>
                  </a:outerShdw>
                </a:effectLst>
                <a:latin typeface="Comic Sans MS" pitchFamily="66" charset="0"/>
              </a:rPr>
              <a:t>SELECTION</a:t>
            </a:r>
          </a:p>
        </p:txBody>
      </p:sp>
      <p:sp>
        <p:nvSpPr>
          <p:cNvPr id="3" name="Rectangle 5"/>
          <p:cNvSpPr>
            <a:spLocks noChangeArrowheads="1"/>
          </p:cNvSpPr>
          <p:nvPr/>
        </p:nvSpPr>
        <p:spPr bwMode="auto">
          <a:xfrm>
            <a:off x="500034" y="1571612"/>
            <a:ext cx="7835900" cy="4681537"/>
          </a:xfrm>
          <a:prstGeom prst="rect">
            <a:avLst/>
          </a:prstGeom>
          <a:noFill/>
          <a:ln w="12700" cap="sq">
            <a:noFill/>
            <a:miter lim="800000"/>
            <a:headEnd type="none" w="sm" len="sm"/>
            <a:tailEnd type="none" w="sm" len="sm"/>
          </a:ln>
        </p:spPr>
        <p:txBody>
          <a:bodyPr lIns="92075" tIns="46038" rIns="92075" bIns="46038"/>
          <a:lstStyle/>
          <a:p>
            <a:pPr marL="342900" indent="-342900" algn="just">
              <a:lnSpc>
                <a:spcPct val="90000"/>
              </a:lnSpc>
              <a:spcBef>
                <a:spcPct val="20000"/>
              </a:spcBef>
              <a:buSzPct val="90000"/>
              <a:buFont typeface="Wingdings" pitchFamily="2" charset="2"/>
              <a:buNone/>
            </a:pPr>
            <a:r>
              <a:rPr lang="en-US" sz="2400" dirty="0"/>
              <a:t>A series of steps from initial applicant </a:t>
            </a:r>
            <a:r>
              <a:rPr lang="en-US" sz="2400" dirty="0" smtClean="0"/>
              <a:t>screening to  final </a:t>
            </a:r>
            <a:r>
              <a:rPr lang="en-US" sz="2400" dirty="0"/>
              <a:t>hiring of the new employee.</a:t>
            </a:r>
          </a:p>
          <a:p>
            <a:pPr marL="742950" lvl="1" indent="-285750">
              <a:lnSpc>
                <a:spcPct val="90000"/>
              </a:lnSpc>
              <a:spcBef>
                <a:spcPct val="20000"/>
              </a:spcBef>
              <a:buSzPct val="90000"/>
              <a:buFontTx/>
              <a:buBlip>
                <a:blip r:embed="rId2"/>
              </a:buBlip>
            </a:pPr>
            <a:r>
              <a:rPr lang="en-US" sz="2400" dirty="0"/>
              <a:t>Selection process.</a:t>
            </a:r>
          </a:p>
          <a:p>
            <a:pPr marL="1143000" lvl="2" indent="-228600">
              <a:lnSpc>
                <a:spcPct val="90000"/>
              </a:lnSpc>
              <a:spcBef>
                <a:spcPct val="20000"/>
              </a:spcBef>
              <a:buSzPct val="90000"/>
            </a:pPr>
            <a:r>
              <a:rPr lang="en-US" sz="2400" dirty="0"/>
              <a:t>Step </a:t>
            </a:r>
            <a:r>
              <a:rPr lang="en-US" sz="2400" dirty="0" smtClean="0"/>
              <a:t>1: </a:t>
            </a:r>
            <a:r>
              <a:rPr lang="en-US" sz="3600" b="1" dirty="0">
                <a:effectLst>
                  <a:outerShdw blurRad="38100" dist="38100" dir="2700000" algn="tl">
                    <a:srgbClr val="000000">
                      <a:alpha val="43137"/>
                    </a:srgbClr>
                  </a:outerShdw>
                </a:effectLst>
              </a:rPr>
              <a:t>Completing application materials</a:t>
            </a:r>
            <a:r>
              <a:rPr lang="en-US" sz="2400" dirty="0" smtClean="0">
                <a:effectLst>
                  <a:outerShdw blurRad="38100" dist="38100" dir="2700000" algn="tl">
                    <a:srgbClr val="000000">
                      <a:alpha val="43137"/>
                    </a:srgbClr>
                  </a:outerShdw>
                </a:effectLst>
              </a:rPr>
              <a:t>.</a:t>
            </a:r>
          </a:p>
          <a:p>
            <a:pPr marL="1143000" lvl="2" indent="-228600">
              <a:lnSpc>
                <a:spcPct val="90000"/>
              </a:lnSpc>
              <a:spcBef>
                <a:spcPct val="20000"/>
              </a:spcBef>
              <a:buSzPct val="90000"/>
            </a:pPr>
            <a:endParaRPr lang="en-US" sz="2400" dirty="0"/>
          </a:p>
          <a:p>
            <a:pPr marL="1143000" lvl="2" indent="-228600">
              <a:lnSpc>
                <a:spcPct val="90000"/>
              </a:lnSpc>
              <a:spcBef>
                <a:spcPct val="20000"/>
              </a:spcBef>
              <a:buSzPct val="90000"/>
            </a:pPr>
            <a:r>
              <a:rPr lang="en-US" sz="2400" dirty="0"/>
              <a:t>Step </a:t>
            </a:r>
            <a:r>
              <a:rPr lang="en-US" sz="2400" dirty="0" smtClean="0"/>
              <a:t>2: </a:t>
            </a:r>
            <a:r>
              <a:rPr lang="en-US" sz="3600" b="1" dirty="0">
                <a:effectLst>
                  <a:outerShdw blurRad="38100" dist="38100" dir="2700000" algn="tl">
                    <a:srgbClr val="000000">
                      <a:alpha val="43137"/>
                    </a:srgbClr>
                  </a:outerShdw>
                </a:effectLst>
              </a:rPr>
              <a:t>Conducting an interview</a:t>
            </a:r>
            <a:r>
              <a:rPr lang="en-US" sz="2400" dirty="0" smtClean="0">
                <a:effectLst>
                  <a:outerShdw blurRad="38100" dist="38100" dir="2700000" algn="tl">
                    <a:srgbClr val="000000">
                      <a:alpha val="43137"/>
                    </a:srgbClr>
                  </a:outerShdw>
                </a:effectLst>
              </a:rPr>
              <a:t>.</a:t>
            </a:r>
            <a:endParaRPr lang="en-US"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142852"/>
            <a:ext cx="8358246" cy="5743111"/>
          </a:xfrm>
          <a:prstGeom prst="rect">
            <a:avLst/>
          </a:prstGeom>
        </p:spPr>
        <p:txBody>
          <a:bodyPr wrap="square">
            <a:spAutoFit/>
          </a:bodyPr>
          <a:lstStyle/>
          <a:p>
            <a:pPr marL="1143000" lvl="2" indent="-228600">
              <a:lnSpc>
                <a:spcPct val="90000"/>
              </a:lnSpc>
              <a:spcBef>
                <a:spcPct val="20000"/>
              </a:spcBef>
              <a:buSzPct val="90000"/>
            </a:pPr>
            <a:r>
              <a:rPr lang="en-US" sz="2400" dirty="0" smtClean="0"/>
              <a:t>Step 3: </a:t>
            </a:r>
            <a:r>
              <a:rPr lang="en-US" sz="3600" b="1" dirty="0" smtClean="0">
                <a:effectLst>
                  <a:outerShdw blurRad="38100" dist="38100" dir="2700000" algn="tl">
                    <a:srgbClr val="000000">
                      <a:alpha val="43137"/>
                    </a:srgbClr>
                  </a:outerShdw>
                </a:effectLst>
              </a:rPr>
              <a:t>Completing any  necessary    tests</a:t>
            </a:r>
            <a:r>
              <a:rPr lang="en-US" sz="3600" dirty="0" smtClean="0">
                <a:effectLst>
                  <a:outerShdw blurRad="38100" dist="38100" dir="2700000" algn="tl">
                    <a:srgbClr val="000000">
                      <a:alpha val="43137"/>
                    </a:srgbClr>
                  </a:outerShdw>
                </a:effectLst>
              </a:rPr>
              <a:t>.</a:t>
            </a:r>
          </a:p>
          <a:p>
            <a:pPr marL="1143000" lvl="2" indent="-228600">
              <a:lnSpc>
                <a:spcPct val="90000"/>
              </a:lnSpc>
              <a:spcBef>
                <a:spcPct val="20000"/>
              </a:spcBef>
              <a:buSzPct val="90000"/>
            </a:pPr>
            <a:endParaRPr lang="en-US" sz="3600" dirty="0" smtClean="0">
              <a:effectLst>
                <a:outerShdw blurRad="38100" dist="38100" dir="2700000" algn="tl">
                  <a:srgbClr val="000000">
                    <a:alpha val="43137"/>
                  </a:srgbClr>
                </a:outerShdw>
              </a:effectLst>
            </a:endParaRPr>
          </a:p>
          <a:p>
            <a:pPr marL="1143000" lvl="2" indent="-228600">
              <a:lnSpc>
                <a:spcPct val="90000"/>
              </a:lnSpc>
              <a:spcBef>
                <a:spcPct val="20000"/>
              </a:spcBef>
              <a:buSzPct val="90000"/>
            </a:pPr>
            <a:r>
              <a:rPr lang="en-US" sz="2400" dirty="0" smtClean="0"/>
              <a:t>Step 4: </a:t>
            </a:r>
            <a:r>
              <a:rPr lang="en-US" sz="3600" b="1" dirty="0" smtClean="0">
                <a:effectLst>
                  <a:outerShdw blurRad="38100" dist="38100" dir="2700000" algn="tl">
                    <a:srgbClr val="000000">
                      <a:alpha val="43137"/>
                    </a:srgbClr>
                  </a:outerShdw>
                </a:effectLst>
              </a:rPr>
              <a:t>Doing a background investigation</a:t>
            </a:r>
            <a:r>
              <a:rPr lang="en-US" sz="3600" dirty="0" smtClean="0">
                <a:effectLst>
                  <a:outerShdw blurRad="38100" dist="38100" dir="2700000" algn="tl">
                    <a:srgbClr val="000000">
                      <a:alpha val="43137"/>
                    </a:srgbClr>
                  </a:outerShdw>
                </a:effectLst>
              </a:rPr>
              <a:t>.</a:t>
            </a:r>
          </a:p>
          <a:p>
            <a:pPr marL="1143000" lvl="2" indent="-228600">
              <a:lnSpc>
                <a:spcPct val="90000"/>
              </a:lnSpc>
              <a:spcBef>
                <a:spcPct val="20000"/>
              </a:spcBef>
              <a:buSzPct val="90000"/>
            </a:pPr>
            <a:endParaRPr lang="en-US" sz="3600" dirty="0" smtClean="0">
              <a:effectLst>
                <a:outerShdw blurRad="38100" dist="38100" dir="2700000" algn="tl">
                  <a:srgbClr val="000000">
                    <a:alpha val="43137"/>
                  </a:srgbClr>
                </a:outerShdw>
              </a:effectLst>
            </a:endParaRPr>
          </a:p>
          <a:p>
            <a:pPr marL="1143000" lvl="2" indent="-228600">
              <a:lnSpc>
                <a:spcPct val="90000"/>
              </a:lnSpc>
              <a:spcBef>
                <a:spcPct val="20000"/>
              </a:spcBef>
              <a:buSzPct val="90000"/>
            </a:pPr>
            <a:r>
              <a:rPr lang="en-US" sz="2400" dirty="0" smtClean="0"/>
              <a:t>Step 5: </a:t>
            </a:r>
            <a:r>
              <a:rPr lang="en-US" sz="3600" b="1" dirty="0" smtClean="0">
                <a:effectLst>
                  <a:outerShdw blurRad="38100" dist="38100" dir="2700000" algn="tl">
                    <a:srgbClr val="000000">
                      <a:alpha val="43137"/>
                    </a:srgbClr>
                  </a:outerShdw>
                </a:effectLst>
              </a:rPr>
              <a:t>Socialization</a:t>
            </a:r>
          </a:p>
          <a:p>
            <a:pPr marL="1143000" lvl="2" indent="-228600">
              <a:lnSpc>
                <a:spcPct val="90000"/>
              </a:lnSpc>
              <a:spcBef>
                <a:spcPct val="20000"/>
              </a:spcBef>
              <a:buSzPct val="90000"/>
            </a:pPr>
            <a:endParaRPr lang="en-US" sz="3600" dirty="0" smtClean="0">
              <a:effectLst>
                <a:outerShdw blurRad="38100" dist="38100" dir="2700000" algn="tl">
                  <a:srgbClr val="000000">
                    <a:alpha val="43137"/>
                  </a:srgbClr>
                </a:outerShdw>
              </a:effectLst>
            </a:endParaRPr>
          </a:p>
          <a:p>
            <a:pPr marL="1143000" lvl="2" indent="-228600">
              <a:lnSpc>
                <a:spcPct val="90000"/>
              </a:lnSpc>
              <a:spcBef>
                <a:spcPct val="20000"/>
              </a:spcBef>
              <a:buSzPct val="90000"/>
            </a:pPr>
            <a:r>
              <a:rPr lang="en-US" sz="2400" dirty="0" smtClean="0"/>
              <a:t>Step 6:</a:t>
            </a:r>
            <a:r>
              <a:rPr lang="en-US" sz="2400" b="1" dirty="0" smtClean="0"/>
              <a:t> </a:t>
            </a:r>
            <a:r>
              <a:rPr lang="en-US" sz="3600" b="1" dirty="0" smtClean="0">
                <a:effectLst>
                  <a:outerShdw blurRad="38100" dist="38100" dir="2700000" algn="tl">
                    <a:srgbClr val="000000">
                      <a:alpha val="43137"/>
                    </a:srgbClr>
                  </a:outerShdw>
                </a:effectLst>
              </a:rPr>
              <a:t>Deciding to hire or not to hire</a:t>
            </a:r>
            <a:r>
              <a:rPr lang="en-US" sz="3600" dirty="0" smtClean="0">
                <a:effectLst>
                  <a:outerShdw blurRad="38100" dist="38100" dir="2700000" algn="tl">
                    <a:srgbClr val="000000">
                      <a:alpha val="43137"/>
                    </a:srgbClr>
                  </a:outerShdw>
                </a:effectLst>
              </a:rPr>
              <a:t>.</a:t>
            </a:r>
            <a:endParaRPr lang="en-US" sz="36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481328"/>
            <a:ext cx="8229600" cy="4525963"/>
          </a:xfrm>
          <a:prstGeom prst="rect">
            <a:avLst/>
          </a:prstGeom>
        </p:spPr>
        <p:txBody>
          <a:bodyPr>
            <a:normAutofit fontScale="70000" lnSpcReduction="20000"/>
          </a:bodyPr>
          <a:lstStyle/>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None/>
              <a:tabLst/>
              <a:defRPr/>
            </a:pPr>
            <a:endPar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None/>
              <a:tabLst/>
              <a:defRPr/>
            </a:pPr>
            <a:r>
              <a:rPr kumimoji="0" lang="en-US" sz="20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Comic Sans MS" pitchFamily="66" charset="0"/>
                <a:ea typeface="+mn-ea"/>
                <a:cs typeface="+mn-cs"/>
              </a:rPr>
              <a:t>    </a:t>
            </a:r>
            <a:endParaRPr kumimoji="0" lang="en-US" sz="200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defTabSz="914400" rtl="0" eaLnBrk="1" fontAlgn="auto" latinLnBrk="0" hangingPunct="1">
              <a:lnSpc>
                <a:spcPct val="12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r>
              <a:rPr kumimoji="0" lang="en-US" sz="2600" i="0" u="none" strike="noStrike" kern="1200" cap="none" spc="0" normalizeH="0" baseline="0" noProof="0" dirty="0" smtClean="0">
                <a:ln>
                  <a:noFill/>
                </a:ln>
                <a:solidFill>
                  <a:schemeClr val="tx1"/>
                </a:solidFill>
                <a:uLnTx/>
                <a:uFillTx/>
                <a:latin typeface="Comic Sans MS" pitchFamily="66" charset="0"/>
                <a:ea typeface="+mn-ea"/>
                <a:cs typeface="+mn-cs"/>
              </a:rPr>
              <a:t> </a:t>
            </a:r>
            <a:r>
              <a:rPr kumimoji="0" lang="en-US" sz="3400" u="sng" strike="noStrike" kern="1200" cap="none" spc="0" normalizeH="0" baseline="0" noProof="0" dirty="0" smtClean="0">
                <a:ln>
                  <a:noFill/>
                </a:ln>
                <a:solidFill>
                  <a:schemeClr val="tx1"/>
                </a:solidFill>
                <a:uLnTx/>
                <a:uFillTx/>
                <a:latin typeface="Comic Sans MS" pitchFamily="66" charset="0"/>
                <a:ea typeface="+mn-ea"/>
                <a:cs typeface="+mn-cs"/>
              </a:rPr>
              <a:t>Recruitment</a:t>
            </a:r>
            <a:r>
              <a:rPr kumimoji="0" lang="en-US" sz="3400" i="0" u="none" strike="noStrike" kern="1200" cap="none" spc="0" normalizeH="0" baseline="0" noProof="0" dirty="0" smtClean="0">
                <a:ln>
                  <a:noFill/>
                </a:ln>
                <a:solidFill>
                  <a:schemeClr val="tx1"/>
                </a:solidFill>
                <a:uLnTx/>
                <a:uFillTx/>
                <a:latin typeface="Comic Sans MS" pitchFamily="66" charset="0"/>
                <a:ea typeface="+mn-ea"/>
                <a:cs typeface="+mn-cs"/>
              </a:rPr>
              <a:t> is the process of finding and attracting capable applicants for employment. The process begins when new recruits are sought and ends when their applications are submitted. The result is a pool of applicants from which new employees are selected.</a:t>
            </a: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None/>
              <a:tabLst/>
              <a:defRPr/>
            </a:pPr>
            <a:endParaRPr kumimoji="0" lang="en-US" sz="2000" b="0" i="0" u="none" strike="noStrike" kern="1200" cap="none" spc="0" normalizeH="0" baseline="0" noProof="0" dirty="0" smtClean="0">
              <a:ln>
                <a:noFill/>
              </a:ln>
              <a:solidFill>
                <a:schemeClr val="tx1"/>
              </a:solidFill>
              <a:uLnTx/>
              <a:uFillTx/>
              <a:latin typeface="Comic Sans MS" pitchFamily="66" charset="0"/>
              <a:ea typeface="+mn-ea"/>
              <a:cs typeface="+mn-cs"/>
            </a:endParaRP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uLnTx/>
                <a:uFillTx/>
                <a:latin typeface="Comic Sans MS" pitchFamily="66" charset="0"/>
                <a:ea typeface="+mn-ea"/>
                <a:cs typeface="+mn-cs"/>
              </a:rPr>
              <a:t>    </a:t>
            </a: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None/>
              <a:tabLst/>
              <a:defRPr/>
            </a:pPr>
            <a:r>
              <a:rPr kumimoji="0" lang="en-US" sz="2000" b="1" i="0" u="none" strike="noStrike" kern="1200" cap="none" spc="0" normalizeH="0" baseline="0" noProof="0" dirty="0" smtClean="0">
                <a:ln>
                  <a:noFill/>
                </a:ln>
                <a:solidFill>
                  <a:schemeClr val="tx1"/>
                </a:solidFill>
                <a:uLnTx/>
                <a:uFillTx/>
                <a:latin typeface="Comic Sans MS" pitchFamily="66" charset="0"/>
                <a:ea typeface="+mn-ea"/>
                <a:cs typeface="+mn-cs"/>
              </a:rPr>
              <a:t> </a:t>
            </a:r>
            <a:endParaRPr kumimoji="0" lang="en-US" sz="2000" b="0" i="0" u="none" strike="noStrike" kern="1200" cap="none" spc="0" normalizeH="0" baseline="0" noProof="0" dirty="0" smtClean="0">
              <a:ln>
                <a:noFill/>
              </a:ln>
              <a:solidFill>
                <a:schemeClr val="tx1"/>
              </a:solidFill>
              <a:uLnTx/>
              <a:uFillTx/>
              <a:latin typeface="Comic Sans MS" pitchFamily="66" charset="0"/>
              <a:ea typeface="+mn-ea"/>
              <a:cs typeface="+mn-cs"/>
            </a:endParaRPr>
          </a:p>
          <a:p>
            <a:pPr marL="320040" marR="0" lvl="0" indent="-320040" algn="l" defTabSz="914400" rtl="0" eaLnBrk="1" fontAlgn="auto" latinLnBrk="0" hangingPunct="1">
              <a:lnSpc>
                <a:spcPct val="120000"/>
              </a:lnSpc>
              <a:spcBef>
                <a:spcPts val="400"/>
              </a:spcBef>
              <a:spcAft>
                <a:spcPts val="0"/>
              </a:spcAft>
              <a:buClr>
                <a:schemeClr val="accent1"/>
              </a:buClr>
              <a:buSzPct val="68000"/>
              <a:buFont typeface="Wingdings" pitchFamily="2" charset="2"/>
              <a:buNone/>
              <a:tabLst/>
              <a:defRPr/>
            </a:pPr>
            <a:r>
              <a:rPr lang="en-US" sz="3400" dirty="0">
                <a:latin typeface="Comic Sans MS" pitchFamily="66" charset="0"/>
              </a:rPr>
              <a:t> </a:t>
            </a:r>
            <a:r>
              <a:rPr lang="en-US" sz="3400" dirty="0" smtClean="0">
                <a:latin typeface="Comic Sans MS" pitchFamily="66" charset="0"/>
              </a:rPr>
              <a:t>    </a:t>
            </a:r>
            <a:r>
              <a:rPr kumimoji="0" lang="en-US" sz="3400" i="0" u="sng" strike="noStrike" kern="1200" cap="none" spc="0" normalizeH="0" baseline="0" noProof="0" dirty="0" smtClean="0">
                <a:ln>
                  <a:noFill/>
                </a:ln>
                <a:solidFill>
                  <a:schemeClr val="tx1"/>
                </a:solidFill>
                <a:uLnTx/>
                <a:uFillTx/>
                <a:latin typeface="Comic Sans MS" pitchFamily="66" charset="0"/>
                <a:ea typeface="+mn-ea"/>
                <a:cs typeface="+mn-cs"/>
              </a:rPr>
              <a:t>Selection</a:t>
            </a:r>
            <a:r>
              <a:rPr kumimoji="0" lang="en-US" sz="3400" i="0" u="none" strike="noStrike" kern="1200" cap="none" spc="0" normalizeH="0" baseline="0" noProof="0" dirty="0" smtClean="0">
                <a:ln>
                  <a:noFill/>
                </a:ln>
                <a:solidFill>
                  <a:schemeClr val="tx1"/>
                </a:solidFill>
                <a:uLnTx/>
                <a:uFillTx/>
                <a:latin typeface="Comic Sans MS" pitchFamily="66" charset="0"/>
                <a:ea typeface="+mn-ea"/>
                <a:cs typeface="+mn-cs"/>
              </a:rPr>
              <a:t> is the process of differentiating between applicants in order to identify and hire those with a greater likelihood</a:t>
            </a:r>
            <a:r>
              <a:rPr kumimoji="0" lang="en-US" sz="3400" i="0" u="none" strike="noStrike" kern="1200" cap="none" spc="0" normalizeH="0" noProof="0" dirty="0" smtClean="0">
                <a:ln>
                  <a:noFill/>
                </a:ln>
                <a:solidFill>
                  <a:schemeClr val="tx1"/>
                </a:solidFill>
                <a:uLnTx/>
                <a:uFillTx/>
                <a:latin typeface="Comic Sans MS" pitchFamily="66" charset="0"/>
                <a:ea typeface="+mn-ea"/>
                <a:cs typeface="+mn-cs"/>
              </a:rPr>
              <a:t> </a:t>
            </a:r>
            <a:r>
              <a:rPr kumimoji="0" lang="en-US" sz="3400" i="0" u="none" strike="noStrike" kern="1200" cap="none" spc="0" normalizeH="0" baseline="0" noProof="0" dirty="0" smtClean="0">
                <a:ln>
                  <a:noFill/>
                </a:ln>
                <a:solidFill>
                  <a:schemeClr val="tx1"/>
                </a:solidFill>
                <a:uLnTx/>
                <a:uFillTx/>
                <a:latin typeface="Comic Sans MS" pitchFamily="66" charset="0"/>
                <a:ea typeface="+mn-ea"/>
                <a:cs typeface="+mn-cs"/>
              </a:rPr>
              <a:t>of success in a job.</a:t>
            </a: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None/>
              <a:tabLst/>
              <a:defRPr/>
            </a:pPr>
            <a:endPar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endParaRPr kumimoji="0" lang="en-US" sz="20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sp>
        <p:nvSpPr>
          <p:cNvPr id="3" name="Rectangle 2"/>
          <p:cNvSpPr/>
          <p:nvPr/>
        </p:nvSpPr>
        <p:spPr>
          <a:xfrm>
            <a:off x="457200" y="457200"/>
            <a:ext cx="7391400" cy="708025"/>
          </a:xfrm>
          <a:prstGeom prst="rect">
            <a:avLst/>
          </a:prstGeom>
        </p:spPr>
        <p:txBody>
          <a:bodyPr>
            <a:spAutoFit/>
          </a:bodyPr>
          <a:lstStyle/>
          <a:p>
            <a:pPr algn="ctr">
              <a:defRPr/>
            </a:pPr>
            <a:r>
              <a:rPr lang="en-US" sz="4000" dirty="0">
                <a:solidFill>
                  <a:schemeClr val="accent5">
                    <a:lumMod val="50000"/>
                  </a:schemeClr>
                </a:solidFill>
                <a:latin typeface="Comic Sans MS" pitchFamily="66" charset="0"/>
              </a:rPr>
              <a:t>Recruitment &amp; selection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3000"/>
                            </p:stCondLst>
                            <p:childTnLst>
                              <p:par>
                                <p:cTn id="12" presetID="7" presetClass="entr" presetSubtype="8" fill="hold" grpId="0" nodeType="after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additive="base">
                                        <p:cTn id="14"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par>
                          <p:cTn id="16" fill="hold">
                            <p:stCondLst>
                              <p:cond delay="3500"/>
                            </p:stCondLst>
                            <p:childTnLst>
                              <p:par>
                                <p:cTn id="17" presetID="7" presetClass="entr" presetSubtype="8"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par>
                          <p:cTn id="21" fill="hold">
                            <p:stCondLst>
                              <p:cond delay="4000"/>
                            </p:stCondLst>
                            <p:childTnLst>
                              <p:par>
                                <p:cTn id="22" presetID="7" presetClass="entr" presetSubtype="8" fill="hold" grpId="0" nodeType="after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 calcmode="lin" valueType="num">
                                      <p:cBhvr additive="base">
                                        <p:cTn id="24"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par>
                          <p:cTn id="26" fill="hold">
                            <p:stCondLst>
                              <p:cond delay="4500"/>
                            </p:stCondLst>
                            <p:childTnLst>
                              <p:par>
                                <p:cTn id="27" presetID="7" presetClass="entr" presetSubtype="8" fill="hold" grpId="0" nodeType="after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7" presetClass="entr" presetSubtype="8" fill="hold" grpId="0" nodeType="after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additive="base">
                                        <p:cTn id="34"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par>
                          <p:cTn id="36" fill="hold">
                            <p:stCondLst>
                              <p:cond delay="5500"/>
                            </p:stCondLst>
                            <p:childTnLst>
                              <p:par>
                                <p:cTn id="37" presetID="7" presetClass="entr" presetSubtype="8" fill="hold" grpId="0" nodeType="after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par>
                          <p:cTn id="41" fill="hold">
                            <p:stCondLst>
                              <p:cond delay="6000"/>
                            </p:stCondLst>
                            <p:childTnLst>
                              <p:par>
                                <p:cTn id="42" presetID="7" presetClass="entr" presetSubtype="8" fill="hold" grpId="0" nodeType="afterEffect">
                                  <p:stCondLst>
                                    <p:cond delay="0"/>
                                  </p:stCondLst>
                                  <p:childTnLst>
                                    <p:set>
                                      <p:cBhvr>
                                        <p:cTn id="43" dur="1" fill="hold">
                                          <p:stCondLst>
                                            <p:cond delay="0"/>
                                          </p:stCondLst>
                                        </p:cTn>
                                        <p:tgtEl>
                                          <p:spTgt spid="2">
                                            <p:txEl>
                                              <p:pRg st="9" end="9"/>
                                            </p:txEl>
                                          </p:spTgt>
                                        </p:tgtEl>
                                        <p:attrNameLst>
                                          <p:attrName>style.visibility</p:attrName>
                                        </p:attrNameLst>
                                      </p:cBhvr>
                                      <p:to>
                                        <p:strVal val="visible"/>
                                      </p:to>
                                    </p:set>
                                    <p:anim calcmode="lin" valueType="num">
                                      <p:cBhvr additive="base">
                                        <p:cTn id="44" dur="500" fill="hold"/>
                                        <p:tgtEl>
                                          <p:spTgt spid="2">
                                            <p:txEl>
                                              <p:pRg st="9" end="9"/>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33386" y="1724004"/>
            <a:ext cx="8153400" cy="4566079"/>
          </a:xfrm>
          <a:prstGeom prst="rect">
            <a:avLst/>
          </a:prstGeom>
        </p:spPr>
        <p:txBody>
          <a:bodyPr numCol="1">
            <a:normAutofit lnSpcReduction="10000"/>
          </a:bodyPr>
          <a:lstStyle/>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r>
              <a:rPr kumimoji="0" lang="en-US" sz="2000" b="1" i="0" u="none" strike="noStrike" kern="1200" cap="none" spc="0" normalizeH="0" baseline="0" noProof="0" dirty="0" smtClean="0">
                <a:ln>
                  <a:noFill/>
                </a:ln>
                <a:solidFill>
                  <a:schemeClr val="tx1"/>
                </a:solidFill>
                <a:effectLst/>
                <a:uLnTx/>
                <a:uFillTx/>
                <a:latin typeface="Comic Sans MS" pitchFamily="66" charset="0"/>
                <a:ea typeface="+mn-ea"/>
                <a:cs typeface="+mn-cs"/>
              </a:rPr>
              <a:t>RECRUITMENT                     SELECTION</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To attract maximum number          To choose best out of the</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of candidates.                                available candidates.</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endPar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It creates application pool             It is a rejection process</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as large as possible.                       where few are selected.</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endPar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Techniques are not very                 Highly specialized techniques</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intensive.                                       are required.</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Outcome is application                   Outcome is the candidate who</a:t>
            </a:r>
          </a:p>
          <a:p>
            <a:pPr marL="320040" marR="0" lvl="0" indent="-320040"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pool.                                               is offered job.</a:t>
            </a:r>
            <a:endParaRPr kumimoji="0" lang="en-US" sz="20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sp>
        <p:nvSpPr>
          <p:cNvPr id="3" name="Rectangle 2"/>
          <p:cNvSpPr txBox="1">
            <a:spLocks noChangeArrowheads="1"/>
          </p:cNvSpPr>
          <p:nvPr/>
        </p:nvSpPr>
        <p:spPr>
          <a:xfrm>
            <a:off x="785786" y="428604"/>
            <a:ext cx="7772400" cy="714380"/>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accent5">
                    <a:lumMod val="50000"/>
                  </a:schemeClr>
                </a:solidFill>
                <a:effectLst>
                  <a:outerShdw blurRad="31750" dist="25400" dir="5400000" algn="tl" rotWithShape="0">
                    <a:srgbClr val="000000">
                      <a:alpha val="25000"/>
                    </a:srgbClr>
                  </a:outerShdw>
                </a:effectLst>
                <a:uLnTx/>
                <a:uFillTx/>
                <a:latin typeface="Comic Sans MS" pitchFamily="66" charset="0"/>
                <a:ea typeface="+mj-ea"/>
                <a:cs typeface="+mj-cs"/>
              </a:rPr>
              <a:t>Difference : Recruitment &amp; selection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4100"/>
                            </p:stCondLst>
                            <p:childTnLst>
                              <p:par>
                                <p:cTn id="12" presetID="7" presetClass="entr" presetSubtype="4" fill="hold" grpId="0" nodeType="after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16" fill="hold">
                            <p:stCondLst>
                              <p:cond delay="5100"/>
                            </p:stCondLst>
                            <p:childTnLst>
                              <p:par>
                                <p:cTn id="17" presetID="7" presetClass="entr" presetSubtype="4" fill="hold" grpId="0" nodeType="after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21" fill="hold">
                            <p:stCondLst>
                              <p:cond delay="6100"/>
                            </p:stCondLst>
                            <p:childTnLst>
                              <p:par>
                                <p:cTn id="22" presetID="7" presetClass="entr" presetSubtype="4" fill="hold" grpId="0" nodeType="after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additive="base">
                                        <p:cTn id="2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par>
                          <p:cTn id="26" fill="hold">
                            <p:stCondLst>
                              <p:cond delay="7100"/>
                            </p:stCondLst>
                            <p:childTnLst>
                              <p:par>
                                <p:cTn id="27" presetID="7" presetClass="entr" presetSubtype="4" fill="hold" grpId="0" nodeType="after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 calcmode="lin" valueType="num">
                                      <p:cBhvr additive="base">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31" fill="hold">
                            <p:stCondLst>
                              <p:cond delay="8100"/>
                            </p:stCondLst>
                            <p:childTnLst>
                              <p:par>
                                <p:cTn id="32" presetID="7" presetClass="entr" presetSubtype="4" fill="hold" grpId="0" nodeType="after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 calcmode="lin" valueType="num">
                                      <p:cBhvr additive="base">
                                        <p:cTn id="34"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5" dur="10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par>
                          <p:cTn id="36" fill="hold">
                            <p:stCondLst>
                              <p:cond delay="9100"/>
                            </p:stCondLst>
                            <p:childTnLst>
                              <p:par>
                                <p:cTn id="37" presetID="7" presetClass="entr" presetSubtype="4" fill="hold" grpId="0" nodeType="after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10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par>
                          <p:cTn id="41" fill="hold">
                            <p:stCondLst>
                              <p:cond delay="10100"/>
                            </p:stCondLst>
                            <p:childTnLst>
                              <p:par>
                                <p:cTn id="42" presetID="7" presetClass="entr" presetSubtype="4" fill="hold" grpId="0" nodeType="afterEffect">
                                  <p:stCondLst>
                                    <p:cond delay="0"/>
                                  </p:stCondLst>
                                  <p:childTnLst>
                                    <p:set>
                                      <p:cBhvr>
                                        <p:cTn id="43" dur="1" fill="hold">
                                          <p:stCondLst>
                                            <p:cond delay="0"/>
                                          </p:stCondLst>
                                        </p:cTn>
                                        <p:tgtEl>
                                          <p:spTgt spid="2">
                                            <p:txEl>
                                              <p:pRg st="8" end="8"/>
                                            </p:txEl>
                                          </p:spTgt>
                                        </p:tgtEl>
                                        <p:attrNameLst>
                                          <p:attrName>style.visibility</p:attrName>
                                        </p:attrNameLst>
                                      </p:cBhvr>
                                      <p:to>
                                        <p:strVal val="visible"/>
                                      </p:to>
                                    </p:set>
                                    <p:anim calcmode="lin" valueType="num">
                                      <p:cBhvr additive="base">
                                        <p:cTn id="4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5" dur="10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par>
                          <p:cTn id="46" fill="hold">
                            <p:stCondLst>
                              <p:cond delay="11100"/>
                            </p:stCondLst>
                            <p:childTnLst>
                              <p:par>
                                <p:cTn id="47" presetID="7" presetClass="entr" presetSubtype="4" fill="hold" grpId="0" nodeType="after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10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par>
                          <p:cTn id="51" fill="hold">
                            <p:stCondLst>
                              <p:cond delay="12100"/>
                            </p:stCondLst>
                            <p:childTnLst>
                              <p:par>
                                <p:cTn id="52" presetID="7" presetClass="entr" presetSubtype="4" fill="hold" grpId="0" nodeType="afterEffect">
                                  <p:stCondLst>
                                    <p:cond delay="0"/>
                                  </p:stCondLst>
                                  <p:childTnLst>
                                    <p:set>
                                      <p:cBhvr>
                                        <p:cTn id="53" dur="1" fill="hold">
                                          <p:stCondLst>
                                            <p:cond delay="0"/>
                                          </p:stCondLst>
                                        </p:cTn>
                                        <p:tgtEl>
                                          <p:spTgt spid="2">
                                            <p:txEl>
                                              <p:pRg st="10" end="10"/>
                                            </p:txEl>
                                          </p:spTgt>
                                        </p:tgtEl>
                                        <p:attrNameLst>
                                          <p:attrName>style.visibility</p:attrName>
                                        </p:attrNameLst>
                                      </p:cBhvr>
                                      <p:to>
                                        <p:strVal val="visible"/>
                                      </p:to>
                                    </p:set>
                                    <p:anim calcmode="lin" valueType="num">
                                      <p:cBhvr additive="base">
                                        <p:cTn id="5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5" dur="10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13100"/>
                            </p:stCondLst>
                            <p:childTnLst>
                              <p:par>
                                <p:cTn id="57" presetID="7" presetClass="entr" presetSubtype="4" fill="hold" grpId="0" nodeType="after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anim calcmode="lin" valueType="num">
                                      <p:cBhvr additive="base">
                                        <p:cTn id="59"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0" dur="10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par>
                          <p:cTn id="61" fill="hold">
                            <p:stCondLst>
                              <p:cond delay="14100"/>
                            </p:stCondLst>
                            <p:childTnLst>
                              <p:par>
                                <p:cTn id="62" presetID="7" presetClass="entr" presetSubtype="4" fill="hold" grpId="0" nodeType="afterEffect">
                                  <p:stCondLst>
                                    <p:cond delay="0"/>
                                  </p:stCondLst>
                                  <p:childTnLst>
                                    <p:set>
                                      <p:cBhvr>
                                        <p:cTn id="63" dur="1" fill="hold">
                                          <p:stCondLst>
                                            <p:cond delay="0"/>
                                          </p:stCondLst>
                                        </p:cTn>
                                        <p:tgtEl>
                                          <p:spTgt spid="2">
                                            <p:txEl>
                                              <p:pRg st="12" end="12"/>
                                            </p:txEl>
                                          </p:spTgt>
                                        </p:tgtEl>
                                        <p:attrNameLst>
                                          <p:attrName>style.visibility</p:attrName>
                                        </p:attrNameLst>
                                      </p:cBhvr>
                                      <p:to>
                                        <p:strVal val="visible"/>
                                      </p:to>
                                    </p:set>
                                    <p:anim calcmode="lin" valueType="num">
                                      <p:cBhvr additive="base">
                                        <p:cTn id="64"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65" dur="10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728" y="571480"/>
            <a:ext cx="5715040" cy="830997"/>
          </a:xfrm>
          <a:prstGeom prst="rect">
            <a:avLst/>
          </a:prstGeom>
        </p:spPr>
        <p:txBody>
          <a:bodyPr wrap="square">
            <a:spAutoFit/>
          </a:bodyPr>
          <a:lstStyle/>
          <a:p>
            <a:pPr algn="ctr"/>
            <a:r>
              <a:rPr lang="en-US" sz="4800" dirty="0" smtClean="0">
                <a:solidFill>
                  <a:schemeClr val="accent5">
                    <a:lumMod val="50000"/>
                  </a:schemeClr>
                </a:solidFill>
                <a:effectLst>
                  <a:outerShdw blurRad="38100" dist="38100" dir="2700000" algn="tl">
                    <a:srgbClr val="000000">
                      <a:alpha val="43137"/>
                    </a:srgbClr>
                  </a:outerShdw>
                </a:effectLst>
                <a:latin typeface="Comic Sans MS" pitchFamily="66" charset="0"/>
              </a:rPr>
              <a:t>Process</a:t>
            </a:r>
            <a:endParaRPr lang="en-IN" sz="4800" dirty="0">
              <a:solidFill>
                <a:schemeClr val="accent5">
                  <a:lumMod val="50000"/>
                </a:schemeClr>
              </a:solidFill>
              <a:effectLst>
                <a:outerShdw blurRad="38100" dist="38100" dir="2700000" algn="tl">
                  <a:srgbClr val="000000">
                    <a:alpha val="43137"/>
                  </a:srgbClr>
                </a:outerShdw>
              </a:effectLst>
            </a:endParaRPr>
          </a:p>
        </p:txBody>
      </p:sp>
      <p:sp>
        <p:nvSpPr>
          <p:cNvPr id="3" name="Rectangle 2"/>
          <p:cNvSpPr/>
          <p:nvPr/>
        </p:nvSpPr>
        <p:spPr>
          <a:xfrm>
            <a:off x="642910" y="2071678"/>
            <a:ext cx="8143932" cy="2831544"/>
          </a:xfrm>
          <a:prstGeom prst="rect">
            <a:avLst/>
          </a:prstGeom>
        </p:spPr>
        <p:txBody>
          <a:bodyPr wrap="square">
            <a:spAutoFit/>
          </a:bodyPr>
          <a:lstStyle/>
          <a:p>
            <a:r>
              <a:rPr lang="en-US" sz="2000" b="1" dirty="0" smtClean="0">
                <a:latin typeface="Comic Sans MS" pitchFamily="66" charset="0"/>
              </a:rPr>
              <a:t>    RECRUITMENT                           SELECTION</a:t>
            </a:r>
          </a:p>
          <a:p>
            <a:endParaRPr lang="en-US" dirty="0" smtClean="0">
              <a:latin typeface="Comic Sans MS" pitchFamily="66" charset="0"/>
            </a:endParaRPr>
          </a:p>
          <a:p>
            <a:pPr>
              <a:buClr>
                <a:schemeClr val="accent1"/>
              </a:buClr>
              <a:buSzPct val="64000"/>
              <a:buFont typeface="Wingdings" pitchFamily="2" charset="2"/>
              <a:buChar char="Ø"/>
            </a:pPr>
            <a:r>
              <a:rPr lang="en-US" sz="2000" dirty="0" smtClean="0">
                <a:latin typeface="Comic Sans MS" pitchFamily="66" charset="0"/>
              </a:rPr>
              <a:t>  Advertisement                                  Screening of applications</a:t>
            </a:r>
          </a:p>
          <a:p>
            <a:pPr>
              <a:buClr>
                <a:schemeClr val="accent1"/>
              </a:buClr>
              <a:buSzPct val="64000"/>
              <a:buFont typeface="Wingdings" pitchFamily="2" charset="2"/>
              <a:buChar char="Ø"/>
            </a:pPr>
            <a:r>
              <a:rPr lang="en-US" sz="2000" dirty="0" smtClean="0">
                <a:latin typeface="Comic Sans MS" pitchFamily="66" charset="0"/>
              </a:rPr>
              <a:t>  Employment agencies                         Selection tests</a:t>
            </a:r>
          </a:p>
          <a:p>
            <a:pPr>
              <a:buClr>
                <a:schemeClr val="accent1"/>
              </a:buClr>
              <a:buSzPct val="64000"/>
              <a:buFont typeface="Wingdings" pitchFamily="2" charset="2"/>
              <a:buChar char="Ø"/>
            </a:pPr>
            <a:r>
              <a:rPr lang="en-US" sz="2000" dirty="0" smtClean="0">
                <a:latin typeface="Comic Sans MS" pitchFamily="66" charset="0"/>
              </a:rPr>
              <a:t>  On campus recruitment                      Interview</a:t>
            </a:r>
          </a:p>
          <a:p>
            <a:pPr>
              <a:buClr>
                <a:schemeClr val="accent1"/>
              </a:buClr>
              <a:buSzPct val="64000"/>
              <a:buFont typeface="Wingdings" pitchFamily="2" charset="2"/>
              <a:buChar char="Ø"/>
            </a:pPr>
            <a:r>
              <a:rPr lang="en-US" sz="2000" dirty="0" smtClean="0">
                <a:latin typeface="Comic Sans MS" pitchFamily="66" charset="0"/>
              </a:rPr>
              <a:t>  Deputation                                         Checking of references</a:t>
            </a:r>
          </a:p>
          <a:p>
            <a:pPr>
              <a:buClr>
                <a:schemeClr val="accent1"/>
              </a:buClr>
              <a:buSzPct val="64000"/>
              <a:buFont typeface="Wingdings" pitchFamily="2" charset="2"/>
              <a:buChar char="Ø"/>
            </a:pPr>
            <a:r>
              <a:rPr lang="en-US" sz="2000" dirty="0" smtClean="0">
                <a:latin typeface="Comic Sans MS" pitchFamily="66" charset="0"/>
              </a:rPr>
              <a:t>  Employee recommendations                Physical examination</a:t>
            </a:r>
          </a:p>
          <a:p>
            <a:pPr>
              <a:buClr>
                <a:schemeClr val="accent1"/>
              </a:buClr>
              <a:buSzPct val="64000"/>
              <a:buFont typeface="Wingdings" pitchFamily="2" charset="2"/>
              <a:buChar char="Ø"/>
            </a:pPr>
            <a:r>
              <a:rPr lang="en-US" sz="2000" dirty="0" smtClean="0">
                <a:latin typeface="Comic Sans MS" pitchFamily="66" charset="0"/>
              </a:rPr>
              <a:t>  Labor unions                                       Approval by authority</a:t>
            </a:r>
          </a:p>
          <a:p>
            <a:pPr>
              <a:buClr>
                <a:schemeClr val="accent1"/>
              </a:buClr>
              <a:buSzPct val="64000"/>
              <a:buFont typeface="Wingdings" pitchFamily="2" charset="2"/>
              <a:buChar char="Ø"/>
            </a:pPr>
            <a:r>
              <a:rPr lang="en-US" sz="2000" dirty="0" smtClean="0">
                <a:latin typeface="Comic Sans MS" pitchFamily="66" charset="0"/>
              </a:rPr>
              <a:t>  Gate hiring                                         Placement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09600" y="1600200"/>
            <a:ext cx="8229600" cy="4572000"/>
          </a:xfrm>
          <a:prstGeom prst="rect">
            <a:avLst/>
          </a:prstGeom>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tabLst/>
              <a:defRPr/>
            </a:pPr>
            <a:endParaRPr kumimoji="0" lang="en-US" sz="2400" b="1"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r>
              <a:rPr kumimoji="0" lang="en-US" sz="2800" b="1" i="0" u="sng" strike="noStrike" kern="1200" cap="none" spc="0" normalizeH="0" baseline="0" noProof="0" dirty="0" smtClean="0">
                <a:ln>
                  <a:noFill/>
                </a:ln>
                <a:solidFill>
                  <a:schemeClr val="tx1"/>
                </a:solidFill>
                <a:effectLst/>
                <a:uLnTx/>
                <a:uFillTx/>
                <a:latin typeface="Comic Sans MS" pitchFamily="66" charset="0"/>
                <a:ea typeface="+mn-ea"/>
                <a:cs typeface="+mn-cs"/>
              </a:rPr>
              <a:t>Training</a:t>
            </a: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r>
              <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rPr>
              <a:t>is a short term process utilizing a systematic and</a:t>
            </a:r>
            <a:r>
              <a:rPr kumimoji="0" lang="en-US" sz="2200" b="0" i="0" u="none" strike="noStrike" kern="1200" cap="none" spc="0" normalizeH="0" noProof="0" dirty="0" smtClean="0">
                <a:ln>
                  <a:noFill/>
                </a:ln>
                <a:solidFill>
                  <a:schemeClr val="tx1"/>
                </a:solidFill>
                <a:effectLst/>
                <a:uLnTx/>
                <a:uFillTx/>
                <a:latin typeface="Comic Sans MS" pitchFamily="66" charset="0"/>
                <a:ea typeface="+mn-ea"/>
                <a:cs typeface="+mn-cs"/>
              </a:rPr>
              <a:t> </a:t>
            </a:r>
            <a:r>
              <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rPr>
              <a:t>organized procedure by which non managerial</a:t>
            </a:r>
            <a:r>
              <a:rPr kumimoji="0" lang="en-US" sz="2200" b="0" i="0" u="none" strike="noStrike" kern="1200" cap="none" spc="0" normalizeH="0" noProof="0" dirty="0" smtClean="0">
                <a:ln>
                  <a:noFill/>
                </a:ln>
                <a:solidFill>
                  <a:schemeClr val="tx1"/>
                </a:solidFill>
                <a:effectLst/>
                <a:uLnTx/>
                <a:uFillTx/>
                <a:latin typeface="Comic Sans MS" pitchFamily="66" charset="0"/>
                <a:ea typeface="+mn-ea"/>
                <a:cs typeface="+mn-cs"/>
              </a:rPr>
              <a:t> </a:t>
            </a:r>
            <a:r>
              <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rPr>
              <a:t>personnel learn</a:t>
            </a:r>
            <a:r>
              <a:rPr kumimoji="0" lang="en-US" sz="2200" b="0" i="0" u="none" strike="noStrike" kern="1200" cap="none" spc="0" normalizeH="0" noProof="0" dirty="0" smtClean="0">
                <a:ln>
                  <a:noFill/>
                </a:ln>
                <a:solidFill>
                  <a:schemeClr val="tx1"/>
                </a:solidFill>
                <a:effectLst/>
                <a:uLnTx/>
                <a:uFillTx/>
                <a:latin typeface="Comic Sans MS" pitchFamily="66" charset="0"/>
                <a:ea typeface="+mn-ea"/>
                <a:cs typeface="+mn-cs"/>
              </a:rPr>
              <a:t> </a:t>
            </a:r>
            <a:r>
              <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rPr>
              <a:t>technical knowledge and skills for a definite purpose”.</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000" b="0" i="0" u="none" strike="noStrike" kern="1200" cap="none" spc="0" normalizeH="0" noProof="0" dirty="0">
                <a:ln>
                  <a:noFill/>
                </a:ln>
                <a:solidFill>
                  <a:schemeClr val="tx1"/>
                </a:solidFill>
                <a:effectLst/>
                <a:uLnTx/>
                <a:uFillTx/>
                <a:latin typeface="Comic Sans MS" pitchFamily="66" charset="0"/>
                <a:ea typeface="+mn-ea"/>
                <a:cs typeface="+mn-cs"/>
              </a:rPr>
              <a:t> </a:t>
            </a:r>
            <a:r>
              <a:rPr kumimoji="0" lang="en-US" sz="2000" b="0" i="0" u="none" strike="noStrike" kern="1200" cap="none" spc="0" normalizeH="0" noProof="0" dirty="0" smtClean="0">
                <a:ln>
                  <a:noFill/>
                </a:ln>
                <a:solidFill>
                  <a:schemeClr val="tx1"/>
                </a:solidFill>
                <a:effectLst/>
                <a:uLnTx/>
                <a:uFillTx/>
                <a:latin typeface="Comic Sans MS" pitchFamily="66" charset="0"/>
                <a:ea typeface="+mn-ea"/>
                <a:cs typeface="+mn-cs"/>
              </a:rPr>
              <a:t>   </a:t>
            </a: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a:t>
            </a:r>
            <a:r>
              <a:rPr kumimoji="0" lang="en-US" sz="2800" b="1" i="0" u="sng" strike="noStrike" kern="1200" cap="none" spc="0" normalizeH="0" baseline="0" noProof="0" dirty="0" smtClean="0">
                <a:ln>
                  <a:noFill/>
                </a:ln>
                <a:solidFill>
                  <a:schemeClr val="tx1"/>
                </a:solidFill>
                <a:effectLst/>
                <a:uLnTx/>
                <a:uFillTx/>
                <a:latin typeface="Comic Sans MS" pitchFamily="66" charset="0"/>
                <a:ea typeface="+mn-ea"/>
                <a:cs typeface="+mn-cs"/>
              </a:rPr>
              <a:t>Development</a:t>
            </a:r>
            <a:r>
              <a:rPr kumimoji="0" lang="en-US" sz="20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r>
              <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rPr>
              <a:t>is a long term educational process utilizing a</a:t>
            </a:r>
            <a:r>
              <a:rPr kumimoji="0" lang="en-US" sz="2200" b="0" i="0" u="none" strike="noStrike" kern="1200" cap="none" spc="0" normalizeH="0" noProof="0" dirty="0" smtClean="0">
                <a:ln>
                  <a:noFill/>
                </a:ln>
                <a:solidFill>
                  <a:schemeClr val="tx1"/>
                </a:solidFill>
                <a:effectLst/>
                <a:uLnTx/>
                <a:uFillTx/>
                <a:latin typeface="Comic Sans MS" pitchFamily="66" charset="0"/>
                <a:ea typeface="+mn-ea"/>
                <a:cs typeface="+mn-cs"/>
              </a:rPr>
              <a:t> </a:t>
            </a:r>
            <a:r>
              <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rPr>
              <a:t>systematic and organized procedure by which managerial personnel learn conceptual and theoretical knowledge</a:t>
            </a:r>
            <a:r>
              <a:rPr kumimoji="0" lang="en-US" sz="2200" b="0" i="0" u="none" strike="noStrike" kern="1200" cap="none" spc="0" normalizeH="0" noProof="0" dirty="0" smtClean="0">
                <a:ln>
                  <a:noFill/>
                </a:ln>
                <a:solidFill>
                  <a:schemeClr val="tx1"/>
                </a:solidFill>
                <a:effectLst/>
                <a:uLnTx/>
                <a:uFillTx/>
                <a:latin typeface="Comic Sans MS" pitchFamily="66" charset="0"/>
                <a:ea typeface="+mn-ea"/>
                <a:cs typeface="+mn-cs"/>
              </a:rPr>
              <a:t> </a:t>
            </a:r>
            <a:r>
              <a:rPr kumimoji="0" lang="en-US" sz="2200" b="0" i="0" u="none" strike="noStrike" kern="1200" cap="none" spc="0" normalizeH="0" baseline="0" noProof="0" dirty="0" smtClean="0">
                <a:ln>
                  <a:noFill/>
                </a:ln>
                <a:solidFill>
                  <a:schemeClr val="tx1"/>
                </a:solidFill>
                <a:effectLst/>
                <a:uLnTx/>
                <a:uFillTx/>
                <a:latin typeface="Comic Sans MS" pitchFamily="66" charset="0"/>
                <a:ea typeface="+mn-ea"/>
                <a:cs typeface="+mn-cs"/>
              </a:rPr>
              <a:t>for general purpose”.   </a:t>
            </a:r>
          </a:p>
        </p:txBody>
      </p:sp>
      <p:sp>
        <p:nvSpPr>
          <p:cNvPr id="3" name="Rectangle 2"/>
          <p:cNvSpPr txBox="1">
            <a:spLocks noChangeArrowheads="1"/>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accent5">
                    <a:lumMod val="50000"/>
                  </a:schemeClr>
                </a:solidFill>
                <a:effectLst>
                  <a:outerShdw blurRad="31750" dist="25400" dir="5400000" algn="tl" rotWithShape="0">
                    <a:srgbClr val="000000">
                      <a:alpha val="25000"/>
                    </a:srgbClr>
                  </a:outerShdw>
                </a:effectLst>
                <a:uLnTx/>
                <a:uFillTx/>
                <a:latin typeface="Comic Sans MS" pitchFamily="66" charset="0"/>
                <a:ea typeface="+mj-ea"/>
                <a:cs typeface="+mj-cs"/>
              </a:rPr>
              <a:t>Training &amp; development</a:t>
            </a:r>
          </a:p>
        </p:txBody>
      </p:sp>
      <p:pic>
        <p:nvPicPr>
          <p:cNvPr id="4" name="Picture 2" descr="http://www.lanecounty.org/Departments/PW/Admin/PublishingImages/Training_page.jpg"/>
          <p:cNvPicPr>
            <a:picLocks noChangeAspect="1" noChangeArrowheads="1"/>
          </p:cNvPicPr>
          <p:nvPr/>
        </p:nvPicPr>
        <p:blipFill>
          <a:blip r:embed="rId2"/>
          <a:srcRect/>
          <a:stretch>
            <a:fillRect/>
          </a:stretch>
        </p:blipFill>
        <p:spPr bwMode="auto">
          <a:xfrm>
            <a:off x="5429256" y="4843787"/>
            <a:ext cx="3429024" cy="20142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900"/>
                            </p:stCondLst>
                            <p:childTnLst>
                              <p:par>
                                <p:cTn id="12" presetID="7" presetClass="entr" presetSubtype="4" fill="hold" grpId="0" nodeType="after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additive="base">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16" fill="hold">
                            <p:stCondLst>
                              <p:cond delay="3900"/>
                            </p:stCondLst>
                            <p:childTnLst>
                              <p:par>
                                <p:cTn id="17" presetID="7" presetClass="entr" presetSubtype="4" fill="hold" grpId="0"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lide(fromBottom)">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481328"/>
            <a:ext cx="8229600" cy="4525963"/>
          </a:xfrm>
          <a:prstGeom prst="rect">
            <a:avLst/>
          </a:prstGeom>
        </p:spPr>
        <p:txBody>
          <a:bodyPr>
            <a:normAutofit/>
          </a:bodyPr>
          <a:lstStyle/>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endParaRPr kumimoji="0" lang="en-US" sz="2400" b="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rPr>
              <a:t> Increase In Efficiency</a:t>
            </a: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endPar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rPr>
              <a:t> Increase In Morale Of Employees</a:t>
            </a: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endPar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rPr>
              <a:t> Better Human Relations </a:t>
            </a: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endPar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rPr>
              <a:t> Reduced Supervision</a:t>
            </a: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endPar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endParaRPr>
          </a:p>
          <a:p>
            <a:pPr marL="320040" marR="0" lvl="0" indent="-320040" algn="l" defTabSz="914400" rtl="0" eaLnBrk="1" fontAlgn="auto" latinLnBrk="0" hangingPunct="1">
              <a:lnSpc>
                <a:spcPct val="80000"/>
              </a:lnSpc>
              <a:spcBef>
                <a:spcPts val="400"/>
              </a:spcBef>
              <a:spcAft>
                <a:spcPts val="0"/>
              </a:spcAft>
              <a:buClr>
                <a:schemeClr val="accent1"/>
              </a:buClr>
              <a:buSzPct val="68000"/>
              <a:buFont typeface="Wingdings" pitchFamily="2" charset="2"/>
              <a:buChar char="Ø"/>
              <a:tabLst/>
              <a:defRPr/>
            </a:pPr>
            <a:r>
              <a:rPr kumimoji="0" lang="en-US" sz="2400" i="0" u="none" strike="noStrike" kern="1200" cap="none" spc="0" normalizeH="0" baseline="0" noProof="0" dirty="0" smtClean="0">
                <a:ln>
                  <a:noFill/>
                </a:ln>
                <a:solidFill>
                  <a:schemeClr val="tx1"/>
                </a:solidFill>
                <a:effectLst/>
                <a:uLnTx/>
                <a:uFillTx/>
                <a:latin typeface="Comic Sans MS" pitchFamily="66" charset="0"/>
                <a:ea typeface="+mn-ea"/>
                <a:cs typeface="+mn-cs"/>
              </a:rPr>
              <a:t> Increased Organizational Viability &amp; Flexibility</a:t>
            </a:r>
          </a:p>
        </p:txBody>
      </p:sp>
      <p:sp>
        <p:nvSpPr>
          <p:cNvPr id="3" name="Rectangle 2"/>
          <p:cNvSpPr txBox="1">
            <a:spLocks noChangeArrowheads="1"/>
          </p:cNvSpPr>
          <p:nvPr/>
        </p:nvSpPr>
        <p:spPr>
          <a:xfrm>
            <a:off x="304800" y="357166"/>
            <a:ext cx="8839200" cy="914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solidFill>
                  <a:schemeClr val="accent5">
                    <a:lumMod val="50000"/>
                  </a:schemeClr>
                </a:solidFill>
                <a:effectLst>
                  <a:outerShdw blurRad="31750" dist="25400" dir="5400000" algn="tl" rotWithShape="0">
                    <a:srgbClr val="000000">
                      <a:alpha val="25000"/>
                    </a:srgbClr>
                  </a:outerShdw>
                </a:effectLst>
                <a:latin typeface="Comic Sans MS" pitchFamily="66" charset="0"/>
                <a:ea typeface="+mj-ea"/>
                <a:cs typeface="+mj-cs"/>
              </a:rPr>
              <a:t>Importance</a:t>
            </a:r>
            <a:r>
              <a:rPr kumimoji="0" lang="en-US" sz="3600" b="1" i="0" u="none" strike="noStrike" kern="1200" cap="none" spc="0" normalizeH="0" baseline="0" noProof="0" dirty="0" smtClean="0">
                <a:ln>
                  <a:noFill/>
                </a:ln>
                <a:solidFill>
                  <a:schemeClr val="accent5">
                    <a:lumMod val="50000"/>
                  </a:schemeClr>
                </a:solidFill>
                <a:effectLst>
                  <a:outerShdw blurRad="31750" dist="25400" dir="5400000" algn="tl" rotWithShape="0">
                    <a:srgbClr val="000000">
                      <a:alpha val="25000"/>
                    </a:srgbClr>
                  </a:outerShdw>
                </a:effectLst>
                <a:uLnTx/>
                <a:uFillTx/>
                <a:latin typeface="Comic Sans MS" pitchFamily="66" charset="0"/>
                <a:ea typeface="+mj-ea"/>
                <a:cs typeface="+mj-cs"/>
              </a:rPr>
              <a:t> of training &amp; development</a:t>
            </a:r>
          </a:p>
        </p:txBody>
      </p:sp>
      <p:pic>
        <p:nvPicPr>
          <p:cNvPr id="4" name="Picture 2" descr="http://www.employeexcellence.com/wp-content/uploads/2010/02/iStock_000011755827XSmall.jpg"/>
          <p:cNvPicPr>
            <a:picLocks noChangeAspect="1" noChangeArrowheads="1"/>
          </p:cNvPicPr>
          <p:nvPr/>
        </p:nvPicPr>
        <p:blipFill>
          <a:blip r:embed="rId2"/>
          <a:srcRect/>
          <a:stretch>
            <a:fillRect/>
          </a:stretch>
        </p:blipFill>
        <p:spPr bwMode="auto">
          <a:xfrm>
            <a:off x="6786578" y="1000108"/>
            <a:ext cx="2095488" cy="221457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to="" calcmode="lin" valueType="num">
                                      <p:cBhvr>
                                        <p:cTn id="15"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481328"/>
            <a:ext cx="8229600" cy="4525963"/>
          </a:xfrm>
          <a:prstGeom prst="rect">
            <a:avLst/>
          </a:prstGeom>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None/>
              <a:tabLst/>
              <a:defRPr/>
            </a:pPr>
            <a:r>
              <a:rPr kumimoji="0" lang="en-US" sz="2700" b="0" i="0" u="none" strike="noStrike" kern="1200" cap="none" spc="0" normalizeH="0" baseline="0" noProof="0" dirty="0" smtClean="0">
                <a:ln>
                  <a:noFill/>
                </a:ln>
                <a:solidFill>
                  <a:schemeClr val="tx1"/>
                </a:solidFill>
                <a:effectLst/>
                <a:uLnTx/>
                <a:uFillTx/>
                <a:latin typeface="Comic Sans MS" pitchFamily="66" charset="0"/>
                <a:ea typeface="+mn-ea"/>
                <a:cs typeface="+mn-cs"/>
              </a:rPr>
              <a:t>   </a:t>
            </a:r>
            <a:r>
              <a:rPr kumimoji="0" lang="en-US" sz="2400" b="0" i="0" u="none" strike="noStrike" kern="1200" cap="none" spc="0" normalizeH="0" baseline="0" noProof="0" dirty="0" smtClean="0">
                <a:ln>
                  <a:noFill/>
                </a:ln>
                <a:solidFill>
                  <a:schemeClr val="tx1"/>
                </a:solidFill>
                <a:uLnTx/>
                <a:uFillTx/>
                <a:latin typeface="Comic Sans MS" pitchFamily="66" charset="0"/>
                <a:ea typeface="+mn-ea"/>
                <a:cs typeface="+mn-cs"/>
              </a:rPr>
              <a:t>Staffing is the most vital asset with an organization, without which it cannot move ahead in the competitive world. It can be equated with HR management as both have same sort of objectives. Staffing is an open system approach. It is carried out within the enterprise but is also linked to external environment</a:t>
            </a:r>
            <a:r>
              <a:rPr kumimoji="0" lang="en-US" sz="2800" b="0" i="0" u="none" strike="noStrike" kern="1200" cap="none" spc="0" normalizeH="0" baseline="0" noProof="0" dirty="0" smtClean="0">
                <a:ln>
                  <a:noFill/>
                </a:ln>
                <a:solidFill>
                  <a:schemeClr val="tx1"/>
                </a:solidFill>
                <a:uLnTx/>
                <a:uFillTx/>
                <a:latin typeface="Comic Sans MS" pitchFamily="66" charset="0"/>
                <a:ea typeface="+mn-ea"/>
                <a:cs typeface="+mn-cs"/>
              </a:rPr>
              <a:t>.</a:t>
            </a:r>
          </a:p>
        </p:txBody>
      </p:sp>
      <p:sp>
        <p:nvSpPr>
          <p:cNvPr id="3" name="Rectangle 2"/>
          <p:cNvSpPr txBox="1">
            <a:spLocks noChangeArrowheads="1"/>
          </p:cNvSpPr>
          <p:nvPr/>
        </p:nvSpPr>
        <p:spPr>
          <a:xfrm>
            <a:off x="457200" y="274638"/>
            <a:ext cx="8229600" cy="86834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a:noFill/>
                </a:ln>
                <a:solidFill>
                  <a:schemeClr val="accent5">
                    <a:lumMod val="50000"/>
                  </a:schemeClr>
                </a:solidFill>
                <a:effectLst>
                  <a:outerShdw blurRad="31750" dist="25400" dir="5400000" algn="tl" rotWithShape="0">
                    <a:srgbClr val="000000">
                      <a:alpha val="25000"/>
                    </a:srgbClr>
                  </a:outerShdw>
                </a:effectLst>
                <a:uLnTx/>
                <a:uFillTx/>
                <a:latin typeface="Comic Sans MS" pitchFamily="66" charset="0"/>
                <a:ea typeface="+mj-ea"/>
                <a:cs typeface="+mj-cs"/>
              </a:rPr>
              <a:t>Conclusion</a:t>
            </a:r>
          </a:p>
        </p:txBody>
      </p:sp>
      <p:pic>
        <p:nvPicPr>
          <p:cNvPr id="4" name="Picture 4" descr="http://www.pleasejustfixit.com/Data/Sites/1/img/staffing_header.jpg"/>
          <p:cNvPicPr>
            <a:picLocks noChangeAspect="1" noChangeArrowheads="1"/>
          </p:cNvPicPr>
          <p:nvPr/>
        </p:nvPicPr>
        <p:blipFill>
          <a:blip r:embed="rId3"/>
          <a:srcRect/>
          <a:stretch>
            <a:fillRect/>
          </a:stretch>
        </p:blipFill>
        <p:spPr bwMode="auto">
          <a:xfrm>
            <a:off x="3000364" y="4000504"/>
            <a:ext cx="5715040" cy="22715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900"/>
                            </p:stCondLst>
                            <p:childTnLst>
                              <p:par>
                                <p:cTn id="12" presetID="7" presetClass="entr" presetSubtype="4" fill="hold" grpId="0" nodeType="after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trips(downLef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0.1|0.2|0.4"/>
</p:tagLst>
</file>

<file path=ppt/tags/tag2.xml><?xml version="1.0" encoding="utf-8"?>
<p:tagLst xmlns:a="http://schemas.openxmlformats.org/drawingml/2006/main" xmlns:r="http://schemas.openxmlformats.org/officeDocument/2006/relationships" xmlns:p="http://schemas.openxmlformats.org/presentationml/2006/main">
  <p:tag name="TIMING" val="|0|0.1|0.2|0.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351</TotalTime>
  <Words>1087</Words>
  <Application>Microsoft Office PowerPoint</Application>
  <PresentationFormat>On-screen Show (4:3)</PresentationFormat>
  <Paragraphs>210</Paragraphs>
  <Slides>33</Slides>
  <Notes>2</Notes>
  <HiddenSlides>0</HiddenSlides>
  <MMClips>1</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Concourse</vt:lpstr>
      <vt:lpstr>Slide 1</vt:lpstr>
      <vt:lpstr>Meaning</vt:lpstr>
      <vt:lpstr>Slide 3</vt:lpstr>
      <vt:lpstr>Features of staffing function</vt:lpstr>
      <vt:lpstr>Main Objective Of Staffing</vt:lpstr>
      <vt:lpstr>Slide 6</vt:lpstr>
      <vt:lpstr>Importance Of Staffing</vt:lpstr>
      <vt:lpstr>Importance of Staffing Function</vt:lpstr>
      <vt:lpstr>ELEMENTS OF STAFFING</vt:lpstr>
      <vt:lpstr>Scope of Staffing</vt:lpstr>
      <vt:lpstr>Slide 11</vt:lpstr>
      <vt:lpstr>Slide 12</vt:lpstr>
      <vt:lpstr>Slide 13</vt:lpstr>
      <vt:lpstr>Slide 14</vt:lpstr>
      <vt:lpstr>Slide 15</vt:lpstr>
      <vt:lpstr>Internal Factors Affecting Staffing</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sagar</dc:creator>
  <cp:lastModifiedBy>Admin 46</cp:lastModifiedBy>
  <cp:revision>41</cp:revision>
  <dcterms:created xsi:type="dcterms:W3CDTF">2012-07-21T16:55:31Z</dcterms:created>
  <dcterms:modified xsi:type="dcterms:W3CDTF">2007-12-31T18:37:50Z</dcterms:modified>
</cp:coreProperties>
</file>