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ms-office.legacyDiagramTex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sldIdLst>
    <p:sldId id="256" r:id="rId2"/>
    <p:sldId id="269" r:id="rId3"/>
    <p:sldId id="270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2" r:id="rId13"/>
    <p:sldId id="284" r:id="rId14"/>
    <p:sldId id="286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00FF"/>
    <a:srgbClr val="00FA00"/>
    <a:srgbClr val="9D9DBD"/>
    <a:srgbClr val="FE007F"/>
    <a:srgbClr val="FFFF00"/>
    <a:srgbClr val="800000"/>
    <a:srgbClr val="CC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06/relationships/legacyDocTextInfo" Target="legacyDocTextInfo.bin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6" Type="http://schemas.microsoft.com/office/2006/relationships/legacyDiagramText" Target="legacyDiagramText6.bin"/><Relationship Id="rId5" Type="http://schemas.microsoft.com/office/2006/relationships/legacyDiagramText" Target="legacyDiagramText5.bin"/><Relationship Id="rId4" Type="http://schemas.microsoft.com/office/2006/relationships/legacyDiagramText" Target="legacyDiagramText4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AA137-AC6D-49E0-8EF6-A67C7A1E7685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4F86F9-021F-44BE-A637-9CB83585D90F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EFEAC-D5B1-4AFF-BC63-4852CE0891C2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7DD8E-2134-4248-ADA7-EDBD8D3E1AE7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E2733-AC65-436F-B76D-7104BE19B31E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04E59C-36DC-455C-BEF3-143D4B50C192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A70A00-FEA3-4D46-85B8-A547ECA7737A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8F7BD7-B27C-4804-BDBB-96ABF9CADCE0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491334-C885-43F5-A416-E656F278A11A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7C51B-2C70-4D6C-ADC0-25D1A77EDCB0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D91C66-DEAD-47FF-BDCD-1FAFA0F420D6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701801-C448-47CD-905B-1D76E0DF35D3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IN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CCFE9-86E1-4D9E-A81C-DB4850D6B500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  <p:transition spd="slow"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IN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  <a:p>
            <a:pPr lvl="2"/>
            <a:r>
              <a:rPr lang="en-IN" smtClean="0"/>
              <a:t>Third level</a:t>
            </a:r>
          </a:p>
          <a:p>
            <a:pPr lvl="3"/>
            <a:r>
              <a:rPr lang="en-IN" smtClean="0"/>
              <a:t>Fourth level</a:t>
            </a:r>
          </a:p>
          <a:p>
            <a:pPr lvl="4"/>
            <a:r>
              <a:rPr lang="en-IN" smtClean="0"/>
              <a:t>Fifth level</a:t>
            </a:r>
          </a:p>
        </p:txBody>
      </p:sp>
      <p:sp>
        <p:nvSpPr>
          <p:cNvPr id="1136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1136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1136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E5CE0259-3270-456C-BA09-9A33A88CC744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</p:sldLayoutIdLst>
  <p:transition spd="slow" advClick="0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895600"/>
            <a:ext cx="7772400" cy="1470025"/>
          </a:xfrm>
        </p:spPr>
        <p:txBody>
          <a:bodyPr/>
          <a:lstStyle/>
          <a:p>
            <a:pPr eaLnBrk="1" hangingPunct="1"/>
            <a:r>
              <a:rPr lang="en-US" sz="7200" smtClean="0">
                <a:solidFill>
                  <a:srgbClr val="FFFF00"/>
                </a:solidFill>
                <a:latin typeface="Arial Black" pitchFamily="34" charset="0"/>
              </a:rPr>
              <a:t>GENERAL OOP CONCEPTS</a:t>
            </a:r>
          </a:p>
        </p:txBody>
      </p:sp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685800" y="99060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>
                <a:solidFill>
                  <a:srgbClr val="FFFF00"/>
                </a:solidFill>
                <a:latin typeface="Arial Black" pitchFamily="34" charset="0"/>
              </a:rPr>
              <a:t>CHAPTER 5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AutoShape 4"/>
          <p:cNvSpPr>
            <a:spLocks noChangeArrowheads="1"/>
          </p:cNvSpPr>
          <p:nvPr/>
        </p:nvSpPr>
        <p:spPr bwMode="auto">
          <a:xfrm>
            <a:off x="0" y="1828800"/>
            <a:ext cx="9144000" cy="2971800"/>
          </a:xfrm>
          <a:prstGeom prst="ribbon2">
            <a:avLst>
              <a:gd name="adj1" fmla="val 12500"/>
              <a:gd name="adj2" fmla="val 50000"/>
            </a:avLst>
          </a:prstGeom>
          <a:solidFill>
            <a:srgbClr val="FF0066"/>
          </a:solidFill>
          <a:ln w="9525">
            <a:noFill/>
            <a:round/>
            <a:headEnd/>
            <a:tailEnd/>
          </a:ln>
          <a:effectLst>
            <a:outerShdw sy="-50000" kx="2453608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3600">
                <a:solidFill>
                  <a:srgbClr val="FFFF00"/>
                </a:solidFill>
                <a:latin typeface="Arial Black" pitchFamily="34" charset="0"/>
              </a:rPr>
              <a:t>OBJECT ORIENTED </a:t>
            </a:r>
          </a:p>
          <a:p>
            <a:pPr algn="ctr" eaLnBrk="0" hangingPunct="0">
              <a:defRPr/>
            </a:pPr>
            <a:r>
              <a:rPr lang="en-US" sz="3600">
                <a:solidFill>
                  <a:srgbClr val="FFFF00"/>
                </a:solidFill>
                <a:latin typeface="Arial Black" pitchFamily="34" charset="0"/>
              </a:rPr>
              <a:t>PROGRAMMING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696200" cy="48006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ü"/>
            </a:pPr>
            <a:r>
              <a:rPr lang="en-US" sz="2800" smtClean="0">
                <a:solidFill>
                  <a:schemeClr val="bg1"/>
                </a:solidFill>
              </a:rPr>
              <a:t>OBJECT is an identifiable entity with some characteristics and behavior.</a:t>
            </a:r>
          </a:p>
          <a:p>
            <a:pPr algn="just" eaLnBrk="1" hangingPunct="1">
              <a:buFont typeface="Wingdings" pitchFamily="2" charset="2"/>
              <a:buChar char="ü"/>
            </a:pPr>
            <a:endParaRPr lang="en-US" sz="2800" smtClean="0">
              <a:solidFill>
                <a:schemeClr val="bg1"/>
              </a:solidFill>
            </a:endParaRPr>
          </a:p>
          <a:p>
            <a:pPr algn="just" eaLnBrk="1" hangingPunct="1">
              <a:buFont typeface="Wingdings" pitchFamily="2" charset="2"/>
              <a:buChar char="ü"/>
            </a:pPr>
            <a:r>
              <a:rPr lang="en-US" sz="2800" smtClean="0">
                <a:solidFill>
                  <a:schemeClr val="bg1"/>
                </a:solidFill>
              </a:rPr>
              <a:t>In OOP programming object represents a entity that can store data and has its interface through functions</a:t>
            </a:r>
            <a:r>
              <a:rPr lang="en-US" sz="2800" smtClean="0"/>
              <a:t>.</a:t>
            </a:r>
          </a:p>
          <a:p>
            <a:pPr algn="just" eaLnBrk="1" hangingPunct="1">
              <a:buFont typeface="Wingdings" pitchFamily="2" charset="2"/>
              <a:buChar char="ü"/>
            </a:pPr>
            <a:endParaRPr lang="en-US" sz="2800" smtClean="0"/>
          </a:p>
          <a:p>
            <a:pPr algn="just" eaLnBrk="1" hangingPunct="1">
              <a:buFont typeface="Wingdings" pitchFamily="2" charset="2"/>
              <a:buChar char="ü"/>
            </a:pPr>
            <a:r>
              <a:rPr lang="en-US" sz="2800" smtClean="0">
                <a:solidFill>
                  <a:schemeClr val="bg1"/>
                </a:solidFill>
              </a:rPr>
              <a:t>CLASS is a template/blue-print representing a group of objects that share common properties and relationships.</a:t>
            </a:r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609600" y="304800"/>
            <a:ext cx="8153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solidFill>
                  <a:srgbClr val="FFFF00"/>
                </a:solidFill>
                <a:latin typeface="Arial Black" pitchFamily="34" charset="0"/>
              </a:rPr>
              <a:t>OBJECT ORIENTED PROGRAMMING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rganization Chart 5"/>
          <p:cNvGraphicFramePr>
            <a:graphicFrameLocks/>
          </p:cNvGraphicFramePr>
          <p:nvPr>
            <p:ph idx="1"/>
          </p:nvPr>
        </p:nvGraphicFramePr>
        <p:xfrm>
          <a:off x="381000" y="533400"/>
          <a:ext cx="7696200" cy="5867400"/>
        </p:xfrm>
        <a:graphic>
          <a:graphicData uri="http://schemas.openxmlformats.org/drawingml/2006/compatibility">
            <com:legacyDrawing xmlns:com="http://schemas.openxmlformats.org/drawingml/2006/compatibility" spid="_x0000_s2050"/>
          </a:graphicData>
        </a:graphic>
      </p:graphicFrame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Arial Black" pitchFamily="34" charset="0"/>
              </a:rPr>
              <a:t>DATA ABSTRACTION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Char char="ü"/>
            </a:pPr>
            <a:endParaRPr lang="en-US" smtClean="0">
              <a:solidFill>
                <a:schemeClr val="bg1"/>
              </a:solidFill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mtClean="0">
                <a:solidFill>
                  <a:schemeClr val="bg1"/>
                </a:solidFill>
              </a:rPr>
              <a:t>ABSTRACTION refers to the act of representing essential features without including the background details or explanations.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mtClean="0">
                <a:solidFill>
                  <a:schemeClr val="bg1"/>
                </a:solidFill>
              </a:rPr>
              <a:t>It focuses upon the observable behavior of an object.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98487"/>
          </a:xfrm>
        </p:spPr>
        <p:txBody>
          <a:bodyPr/>
          <a:lstStyle/>
          <a:p>
            <a:pPr eaLnBrk="1" hangingPunct="1"/>
            <a:r>
              <a:rPr lang="en-US" sz="4000" smtClean="0">
                <a:solidFill>
                  <a:srgbClr val="FFFF00"/>
                </a:solidFill>
                <a:latin typeface="Arial Black" pitchFamily="34" charset="0"/>
              </a:rPr>
              <a:t>ENCAPSULATION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696200" cy="44196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ü"/>
            </a:pPr>
            <a:r>
              <a:rPr lang="en-US" sz="2800" smtClean="0">
                <a:solidFill>
                  <a:schemeClr val="bg1"/>
                </a:solidFill>
              </a:rPr>
              <a:t>The wrapping up of data and operations / functions (that operate on the data ) into a single unit (called </a:t>
            </a:r>
            <a:r>
              <a:rPr lang="en-US" sz="2800" i="1" smtClean="0">
                <a:solidFill>
                  <a:schemeClr val="bg1"/>
                </a:solidFill>
              </a:rPr>
              <a:t>class</a:t>
            </a:r>
            <a:r>
              <a:rPr lang="en-US" sz="2800" smtClean="0">
                <a:solidFill>
                  <a:schemeClr val="bg1"/>
                </a:solidFill>
              </a:rPr>
              <a:t>) is known as ENCAPSULATION.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en-US" sz="2800" smtClean="0">
                <a:solidFill>
                  <a:schemeClr val="bg1"/>
                </a:solidFill>
              </a:rPr>
              <a:t>Encapsulation is a way to implement data abstraction. It hides the details of the implementation of an object.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en-US" sz="2800" smtClean="0">
                <a:solidFill>
                  <a:schemeClr val="bg1"/>
                </a:solidFill>
              </a:rPr>
              <a:t>It focuses upon the implementation that gives rise to observable behavior.</a:t>
            </a:r>
          </a:p>
        </p:txBody>
      </p:sp>
    </p:spTree>
  </p:cSld>
  <p:clrMapOvr>
    <a:masterClrMapping/>
  </p:clrMapOvr>
  <p:transition spd="slow"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Oval 5"/>
          <p:cNvSpPr>
            <a:spLocks noChangeArrowheads="1"/>
          </p:cNvSpPr>
          <p:nvPr/>
        </p:nvSpPr>
        <p:spPr bwMode="auto">
          <a:xfrm>
            <a:off x="3276600" y="457200"/>
            <a:ext cx="2209800" cy="2057400"/>
          </a:xfrm>
          <a:prstGeom prst="ellipse">
            <a:avLst/>
          </a:prstGeom>
          <a:solidFill>
            <a:srgbClr val="FF0066"/>
          </a:solidFill>
          <a:ln w="7620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>
              <a:latin typeface="Comic Sans MS" pitchFamily="66" charset="0"/>
            </a:endParaRPr>
          </a:p>
          <a:p>
            <a:pPr algn="ctr" eaLnBrk="0" hangingPunct="0"/>
            <a:endParaRPr lang="en-US">
              <a:solidFill>
                <a:schemeClr val="bg1"/>
              </a:solidFill>
              <a:latin typeface="Arial Black" pitchFamily="34" charset="0"/>
            </a:endParaRPr>
          </a:p>
          <a:p>
            <a:pPr algn="ctr" eaLnBrk="0" hangingPunct="0"/>
            <a:r>
              <a:rPr lang="en-US">
                <a:solidFill>
                  <a:schemeClr val="bg1"/>
                </a:solidFill>
                <a:latin typeface="Arial Black" pitchFamily="34" charset="0"/>
              </a:rPr>
              <a:t>MEMBER</a:t>
            </a:r>
          </a:p>
          <a:p>
            <a:pPr algn="ctr" eaLnBrk="0" hangingPunct="0"/>
            <a:r>
              <a:rPr lang="en-US">
                <a:solidFill>
                  <a:schemeClr val="bg1"/>
                </a:solidFill>
                <a:latin typeface="Arial Black" pitchFamily="34" charset="0"/>
              </a:rPr>
              <a:t>FUNCTIONS</a:t>
            </a:r>
          </a:p>
        </p:txBody>
      </p:sp>
      <p:sp>
        <p:nvSpPr>
          <p:cNvPr id="24579" name="Oval 6"/>
          <p:cNvSpPr>
            <a:spLocks noChangeArrowheads="1"/>
          </p:cNvSpPr>
          <p:nvPr/>
        </p:nvSpPr>
        <p:spPr bwMode="auto">
          <a:xfrm>
            <a:off x="762000" y="3048000"/>
            <a:ext cx="2209800" cy="2057400"/>
          </a:xfrm>
          <a:prstGeom prst="ellipse">
            <a:avLst/>
          </a:prstGeom>
          <a:solidFill>
            <a:srgbClr val="FE007F"/>
          </a:solidFill>
          <a:ln w="7620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>
              <a:latin typeface="Comic Sans MS" pitchFamily="66" charset="0"/>
            </a:endParaRPr>
          </a:p>
          <a:p>
            <a:pPr algn="ctr" eaLnBrk="0" hangingPunct="0"/>
            <a:endParaRPr lang="en-US">
              <a:solidFill>
                <a:schemeClr val="bg1"/>
              </a:solidFill>
              <a:latin typeface="Arial Black" pitchFamily="34" charset="0"/>
            </a:endParaRPr>
          </a:p>
          <a:p>
            <a:pPr algn="ctr" eaLnBrk="0" hangingPunct="0"/>
            <a:r>
              <a:rPr lang="en-US">
                <a:solidFill>
                  <a:schemeClr val="bg1"/>
                </a:solidFill>
                <a:latin typeface="Arial Black" pitchFamily="34" charset="0"/>
              </a:rPr>
              <a:t>MEMBER </a:t>
            </a:r>
          </a:p>
          <a:p>
            <a:pPr algn="ctr" eaLnBrk="0" hangingPunct="0"/>
            <a:r>
              <a:rPr lang="en-US">
                <a:solidFill>
                  <a:schemeClr val="bg1"/>
                </a:solidFill>
                <a:latin typeface="Arial Black" pitchFamily="34" charset="0"/>
              </a:rPr>
              <a:t>FUNCTIONS</a:t>
            </a:r>
          </a:p>
        </p:txBody>
      </p:sp>
      <p:sp>
        <p:nvSpPr>
          <p:cNvPr id="24580" name="Oval 7"/>
          <p:cNvSpPr>
            <a:spLocks noChangeArrowheads="1"/>
          </p:cNvSpPr>
          <p:nvPr/>
        </p:nvSpPr>
        <p:spPr bwMode="auto">
          <a:xfrm>
            <a:off x="5943600" y="3429000"/>
            <a:ext cx="2209800" cy="2057400"/>
          </a:xfrm>
          <a:prstGeom prst="ellipse">
            <a:avLst/>
          </a:prstGeom>
          <a:solidFill>
            <a:srgbClr val="FE007F"/>
          </a:solidFill>
          <a:ln w="5715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>
              <a:solidFill>
                <a:schemeClr val="bg1"/>
              </a:solidFill>
              <a:latin typeface="Arial Black" pitchFamily="34" charset="0"/>
            </a:endParaRPr>
          </a:p>
          <a:p>
            <a:pPr algn="ctr" eaLnBrk="0" hangingPunct="0"/>
            <a:endParaRPr lang="en-US">
              <a:solidFill>
                <a:schemeClr val="bg1"/>
              </a:solidFill>
              <a:latin typeface="Arial Black" pitchFamily="34" charset="0"/>
            </a:endParaRPr>
          </a:p>
          <a:p>
            <a:pPr algn="ctr" eaLnBrk="0" hangingPunct="0"/>
            <a:r>
              <a:rPr lang="en-US">
                <a:solidFill>
                  <a:schemeClr val="bg1"/>
                </a:solidFill>
                <a:latin typeface="Arial Black" pitchFamily="34" charset="0"/>
              </a:rPr>
              <a:t>MEMBER</a:t>
            </a:r>
          </a:p>
          <a:p>
            <a:pPr algn="ctr" eaLnBrk="0" hangingPunct="0"/>
            <a:r>
              <a:rPr lang="en-US">
                <a:solidFill>
                  <a:schemeClr val="bg1"/>
                </a:solidFill>
                <a:latin typeface="Arial Black" pitchFamily="34" charset="0"/>
              </a:rPr>
              <a:t>FUNCTIONS</a:t>
            </a:r>
          </a:p>
        </p:txBody>
      </p:sp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3695700" y="889000"/>
            <a:ext cx="1447800" cy="457200"/>
          </a:xfrm>
          <a:prstGeom prst="rect">
            <a:avLst/>
          </a:prstGeom>
          <a:solidFill>
            <a:srgbClr val="800000"/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solidFill>
                  <a:schemeClr val="bg1"/>
                </a:solidFill>
                <a:latin typeface="Arial Black" pitchFamily="34" charset="0"/>
              </a:rPr>
              <a:t>DATA</a:t>
            </a:r>
          </a:p>
        </p:txBody>
      </p:sp>
      <p:sp>
        <p:nvSpPr>
          <p:cNvPr id="24582" name="Rectangle 9"/>
          <p:cNvSpPr>
            <a:spLocks noChangeArrowheads="1"/>
          </p:cNvSpPr>
          <p:nvPr/>
        </p:nvSpPr>
        <p:spPr bwMode="auto">
          <a:xfrm>
            <a:off x="6324600" y="3810000"/>
            <a:ext cx="1447800" cy="457200"/>
          </a:xfrm>
          <a:prstGeom prst="rect">
            <a:avLst/>
          </a:prstGeom>
          <a:solidFill>
            <a:srgbClr val="800000"/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solidFill>
                  <a:schemeClr val="bg1"/>
                </a:solidFill>
                <a:latin typeface="Arial Black" pitchFamily="34" charset="0"/>
              </a:rPr>
              <a:t>DATA</a:t>
            </a:r>
          </a:p>
        </p:txBody>
      </p:sp>
      <p:sp>
        <p:nvSpPr>
          <p:cNvPr id="24583" name="Rectangle 10"/>
          <p:cNvSpPr>
            <a:spLocks noChangeArrowheads="1"/>
          </p:cNvSpPr>
          <p:nvPr/>
        </p:nvSpPr>
        <p:spPr bwMode="auto">
          <a:xfrm>
            <a:off x="1143000" y="3505200"/>
            <a:ext cx="1447800" cy="457200"/>
          </a:xfrm>
          <a:prstGeom prst="rect">
            <a:avLst/>
          </a:prstGeom>
          <a:solidFill>
            <a:srgbClr val="800000"/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solidFill>
                  <a:schemeClr val="bg1"/>
                </a:solidFill>
                <a:latin typeface="Arial Black" pitchFamily="34" charset="0"/>
              </a:rPr>
              <a:t>DATA</a:t>
            </a:r>
          </a:p>
        </p:txBody>
      </p:sp>
      <p:cxnSp>
        <p:nvCxnSpPr>
          <p:cNvPr id="24584" name="AutoShape 15"/>
          <p:cNvCxnSpPr>
            <a:cxnSpLocks noChangeShapeType="1"/>
          </p:cNvCxnSpPr>
          <p:nvPr/>
        </p:nvCxnSpPr>
        <p:spPr bwMode="auto">
          <a:xfrm flipH="1" flipV="1">
            <a:off x="5105400" y="2438400"/>
            <a:ext cx="1238250" cy="12160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4585" name="AutoShape 16"/>
          <p:cNvCxnSpPr>
            <a:cxnSpLocks noChangeShapeType="1"/>
          </p:cNvCxnSpPr>
          <p:nvPr/>
        </p:nvCxnSpPr>
        <p:spPr bwMode="auto">
          <a:xfrm flipV="1">
            <a:off x="2895600" y="2133600"/>
            <a:ext cx="534988" cy="1447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24586" name="Text Box 17"/>
          <p:cNvSpPr txBox="1">
            <a:spLocks noChangeArrowheads="1"/>
          </p:cNvSpPr>
          <p:nvPr/>
        </p:nvSpPr>
        <p:spPr bwMode="auto">
          <a:xfrm>
            <a:off x="533400" y="5562600"/>
            <a:ext cx="81534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  <a:latin typeface="Arial Black" pitchFamily="34" charset="0"/>
              </a:rPr>
              <a:t>THE OOP APPROACH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  <a:latin typeface="Arial Black" pitchFamily="34" charset="0"/>
              </a:rPr>
              <a:t>DATA ABSTRACTION &amp; ENCAPSULATION</a:t>
            </a:r>
          </a:p>
        </p:txBody>
      </p:sp>
      <p:cxnSp>
        <p:nvCxnSpPr>
          <p:cNvPr id="24587" name="AutoShape 23"/>
          <p:cNvCxnSpPr>
            <a:cxnSpLocks noChangeShapeType="1"/>
          </p:cNvCxnSpPr>
          <p:nvPr/>
        </p:nvCxnSpPr>
        <p:spPr bwMode="auto">
          <a:xfrm flipH="1" flipV="1">
            <a:off x="5105400" y="2438400"/>
            <a:ext cx="1238250" cy="12160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4588" name="AutoShape 24"/>
          <p:cNvCxnSpPr>
            <a:cxnSpLocks noChangeShapeType="1"/>
          </p:cNvCxnSpPr>
          <p:nvPr/>
        </p:nvCxnSpPr>
        <p:spPr bwMode="auto">
          <a:xfrm flipV="1">
            <a:off x="2895600" y="2133600"/>
            <a:ext cx="534988" cy="1447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4589" name="AutoShape 25"/>
          <p:cNvCxnSpPr>
            <a:cxnSpLocks noChangeShapeType="1"/>
          </p:cNvCxnSpPr>
          <p:nvPr/>
        </p:nvCxnSpPr>
        <p:spPr bwMode="auto">
          <a:xfrm>
            <a:off x="2971800" y="4419600"/>
            <a:ext cx="2971800" cy="39688"/>
          </a:xfrm>
          <a:prstGeom prst="straightConnector1">
            <a:avLst/>
          </a:prstGeom>
          <a:noFill/>
          <a:ln w="76200">
            <a:solidFill>
              <a:srgbClr val="FE007F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4590" name="AutoShape 26"/>
          <p:cNvCxnSpPr>
            <a:cxnSpLocks noChangeShapeType="1"/>
          </p:cNvCxnSpPr>
          <p:nvPr/>
        </p:nvCxnSpPr>
        <p:spPr bwMode="auto">
          <a:xfrm flipH="1" flipV="1">
            <a:off x="5105400" y="2438400"/>
            <a:ext cx="1238250" cy="1216025"/>
          </a:xfrm>
          <a:prstGeom prst="straightConnector1">
            <a:avLst/>
          </a:prstGeom>
          <a:noFill/>
          <a:ln w="76200">
            <a:solidFill>
              <a:srgbClr val="FE007F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4591" name="AutoShape 27"/>
          <p:cNvCxnSpPr>
            <a:cxnSpLocks noChangeShapeType="1"/>
          </p:cNvCxnSpPr>
          <p:nvPr/>
        </p:nvCxnSpPr>
        <p:spPr bwMode="auto">
          <a:xfrm flipV="1">
            <a:off x="2895600" y="2133600"/>
            <a:ext cx="534988" cy="1447800"/>
          </a:xfrm>
          <a:prstGeom prst="straightConnector1">
            <a:avLst/>
          </a:prstGeom>
          <a:noFill/>
          <a:ln w="76200">
            <a:solidFill>
              <a:srgbClr val="FE007F"/>
            </a:solidFill>
            <a:round/>
            <a:headEnd type="triangle" w="med" len="med"/>
            <a:tailEnd type="triangle" w="med" len="med"/>
          </a:ln>
        </p:spPr>
      </p:cxn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52462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FFFF00"/>
                </a:solidFill>
                <a:latin typeface="Arial Black" pitchFamily="34" charset="0"/>
              </a:rPr>
              <a:t>MODULARITY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696200" cy="41148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ü"/>
            </a:pPr>
            <a:r>
              <a:rPr lang="en-US" smtClean="0">
                <a:solidFill>
                  <a:schemeClr val="bg1"/>
                </a:solidFill>
              </a:rPr>
              <a:t>It is the property of a system that has been decomposed into a set of cohesive and loosely coupled modules.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en-US" smtClean="0">
                <a:solidFill>
                  <a:schemeClr val="bg1"/>
                </a:solidFill>
              </a:rPr>
              <a:t>It reduces complexity of program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en-US" smtClean="0">
                <a:solidFill>
                  <a:schemeClr val="bg1"/>
                </a:solidFill>
              </a:rPr>
              <a:t>It Creates a number of well-defined, documented boundaries within the program.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924800" cy="2667000"/>
          </a:xfrm>
        </p:spPr>
        <p:txBody>
          <a:bodyPr/>
          <a:lstStyle/>
          <a:p>
            <a:pPr algn="just" eaLnBrk="1" hangingPunct="1"/>
            <a:r>
              <a:rPr lang="en-US" sz="4000" b="1" u="sng" smtClean="0">
                <a:solidFill>
                  <a:schemeClr val="bg1"/>
                </a:solidFill>
              </a:rPr>
              <a:t>Inheritance</a:t>
            </a:r>
            <a:r>
              <a:rPr lang="en-US" sz="3600" smtClean="0">
                <a:solidFill>
                  <a:schemeClr val="bg1"/>
                </a:solidFill>
              </a:rPr>
              <a:t> is the capability of one class of things to inherit capabilities or properties from other class.</a:t>
            </a:r>
            <a:br>
              <a:rPr lang="en-US" sz="3600" smtClean="0">
                <a:solidFill>
                  <a:schemeClr val="bg1"/>
                </a:solidFill>
              </a:rPr>
            </a:br>
            <a:endParaRPr lang="en-US" sz="3600" smtClean="0">
              <a:solidFill>
                <a:schemeClr val="bg1"/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0" y="4419600"/>
            <a:ext cx="6437313" cy="1697038"/>
          </a:xfrm>
        </p:spPr>
        <p:txBody>
          <a:bodyPr/>
          <a:lstStyle/>
          <a:p>
            <a:pPr eaLnBrk="1" hangingPunct="1">
              <a:buFont typeface="Wingdings" pitchFamily="2" charset="2"/>
              <a:buChar char="ü"/>
            </a:pPr>
            <a:r>
              <a:rPr lang="en-US" sz="2800" smtClean="0">
                <a:solidFill>
                  <a:schemeClr val="bg1"/>
                </a:solidFill>
              </a:rPr>
              <a:t>Why inheritance was introduced into OO languages ?</a:t>
            </a:r>
          </a:p>
        </p:txBody>
      </p:sp>
      <p:sp>
        <p:nvSpPr>
          <p:cNvPr id="26628" name="AutoShape 4"/>
          <p:cNvSpPr>
            <a:spLocks noChangeArrowheads="1"/>
          </p:cNvSpPr>
          <p:nvPr/>
        </p:nvSpPr>
        <p:spPr bwMode="auto">
          <a:xfrm>
            <a:off x="381000" y="3048000"/>
            <a:ext cx="2209800" cy="1219200"/>
          </a:xfrm>
          <a:prstGeom prst="rightArrow">
            <a:avLst>
              <a:gd name="adj1" fmla="val 50000"/>
              <a:gd name="adj2" fmla="val 45313"/>
            </a:avLst>
          </a:prstGeom>
          <a:solidFill>
            <a:srgbClr val="FF0066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FF0066"/>
            </a:extrusionClr>
          </a:sp3d>
        </p:spPr>
        <p:txBody>
          <a:bodyPr wrap="none" anchor="ctr">
            <a:flatTx/>
          </a:bodyPr>
          <a:lstStyle/>
          <a:p>
            <a:pPr algn="ctr" eaLnBrk="0" hangingPunct="0"/>
            <a:r>
              <a:rPr lang="en-US">
                <a:solidFill>
                  <a:srgbClr val="FFFF00"/>
                </a:solidFill>
                <a:latin typeface="Arial Black" pitchFamily="34" charset="0"/>
              </a:rPr>
              <a:t>UP NEXT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467600" cy="1371600"/>
          </a:xfrm>
        </p:spPr>
        <p:txBody>
          <a:bodyPr/>
          <a:lstStyle/>
          <a:p>
            <a:pPr eaLnBrk="1" hangingPunct="1"/>
            <a:r>
              <a:rPr lang="en-US" sz="2800" b="1" smtClean="0">
                <a:solidFill>
                  <a:srgbClr val="FFFF00"/>
                </a:solidFill>
              </a:rPr>
              <a:t>INHERITANCE    </a:t>
            </a:r>
            <a:r>
              <a:rPr lang="en-US" sz="12900" b="1" smtClean="0">
                <a:solidFill>
                  <a:srgbClr val="FFFF00"/>
                </a:solidFill>
              </a:rPr>
              <a:t>+</a:t>
            </a:r>
            <a:r>
              <a:rPr lang="en-US" sz="2800" b="1" smtClean="0">
                <a:solidFill>
                  <a:srgbClr val="FFFF00"/>
                </a:solidFill>
              </a:rPr>
              <a:t>     POINTS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696200" cy="4648200"/>
          </a:xfrm>
        </p:spPr>
        <p:txBody>
          <a:bodyPr/>
          <a:lstStyle/>
          <a:p>
            <a:pPr marL="609600" indent="-609600" algn="just" eaLnBrk="1" hangingPunct="1">
              <a:buFontTx/>
              <a:buAutoNum type="arabicPeriod"/>
            </a:pPr>
            <a:r>
              <a:rPr lang="en-US" sz="2400" smtClean="0">
                <a:solidFill>
                  <a:schemeClr val="bg1"/>
                </a:solidFill>
              </a:rPr>
              <a:t>Capability to express the inheritance relationship which makes it ensure closeness with real world models.</a:t>
            </a:r>
          </a:p>
          <a:p>
            <a:pPr marL="609600" indent="-609600" algn="just" eaLnBrk="1" hangingPunct="1">
              <a:buFontTx/>
              <a:buAutoNum type="arabicPeriod"/>
            </a:pPr>
            <a:r>
              <a:rPr lang="en-US" sz="2400" smtClean="0">
                <a:solidFill>
                  <a:schemeClr val="bg1"/>
                </a:solidFill>
              </a:rPr>
              <a:t>Idea of reusability. It allows addition of additional features to an existing class without modifying it. A </a:t>
            </a:r>
            <a:r>
              <a:rPr lang="en-US" sz="2400" i="1" smtClean="0">
                <a:solidFill>
                  <a:schemeClr val="bg1"/>
                </a:solidFill>
              </a:rPr>
              <a:t>subclass</a:t>
            </a:r>
            <a:r>
              <a:rPr lang="en-US" sz="2400" smtClean="0">
                <a:solidFill>
                  <a:schemeClr val="bg1"/>
                </a:solidFill>
              </a:rPr>
              <a:t> defines only those features which are unique to it. </a:t>
            </a:r>
          </a:p>
          <a:p>
            <a:pPr marL="609600" indent="-609600" algn="just" eaLnBrk="1" hangingPunct="1">
              <a:buFontTx/>
              <a:buAutoNum type="arabicPeriod"/>
            </a:pPr>
            <a:r>
              <a:rPr lang="en-US" sz="2400" smtClean="0">
                <a:solidFill>
                  <a:schemeClr val="bg1"/>
                </a:solidFill>
              </a:rPr>
              <a:t>If a class A inherits properties of another class B, then all subclasses of A will automatically inherit the properties of B. This is called 		   </a:t>
            </a:r>
            <a:r>
              <a:rPr lang="en-US" sz="2400" i="1" smtClean="0">
                <a:solidFill>
                  <a:schemeClr val="bg1"/>
                </a:solidFill>
              </a:rPr>
              <a:t>transitive nature of inheritance</a:t>
            </a:r>
            <a:r>
              <a:rPr lang="en-US" sz="2400" smtClean="0">
                <a:solidFill>
                  <a:schemeClr val="bg1"/>
                </a:solidFill>
              </a:rPr>
              <a:t>.</a:t>
            </a:r>
            <a:r>
              <a:rPr lang="en-US" sz="2400" smtClean="0"/>
              <a:t> 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620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FF00"/>
                </a:solidFill>
                <a:latin typeface="Arial Black" pitchFamily="34" charset="0"/>
              </a:rPr>
              <a:t>POLYMORPHISM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696200" cy="32004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ü"/>
            </a:pPr>
            <a:r>
              <a:rPr lang="en-US" sz="2800" smtClean="0">
                <a:solidFill>
                  <a:schemeClr val="bg1"/>
                </a:solidFill>
              </a:rPr>
              <a:t>It is the ability for a message or data to be processed in more than one form.</a:t>
            </a:r>
          </a:p>
          <a:p>
            <a:pPr algn="just" eaLnBrk="1" hangingPunct="1">
              <a:buFont typeface="Wingdings" pitchFamily="2" charset="2"/>
              <a:buChar char="ü"/>
            </a:pPr>
            <a:r>
              <a:rPr lang="en-US" sz="2800" smtClean="0">
                <a:solidFill>
                  <a:schemeClr val="bg1"/>
                </a:solidFill>
              </a:rPr>
              <a:t>It is a property by which the same message can be sent to objects of several different classes, &amp; each object can respond in a different way depending on its class. 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1981200" y="4876800"/>
            <a:ext cx="64770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>
                <a:solidFill>
                  <a:schemeClr val="bg1"/>
                </a:solidFill>
                <a:latin typeface="Raavi" pitchFamily="34" charset="0"/>
              </a:rPr>
              <a:t>Languages that support classes but not polymorphism are called OBJECT BASED languages.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95400"/>
            <a:ext cx="7696200" cy="5029200"/>
          </a:xfrm>
        </p:spPr>
        <p:txBody>
          <a:bodyPr/>
          <a:lstStyle/>
          <a:p>
            <a:pPr marL="609600" indent="-609600" algn="just" eaLnBrk="1" hangingPunct="1">
              <a:lnSpc>
                <a:spcPct val="90000"/>
              </a:lnSpc>
              <a:buFontTx/>
              <a:buAutoNum type="arabicPeriod"/>
            </a:pPr>
            <a:r>
              <a:rPr lang="en-US" smtClean="0">
                <a:solidFill>
                  <a:schemeClr val="bg1"/>
                </a:solidFill>
              </a:rPr>
              <a:t>It models real world well.</a:t>
            </a:r>
          </a:p>
          <a:p>
            <a:pPr marL="609600" indent="-609600" algn="just" eaLnBrk="1" hangingPunct="1">
              <a:lnSpc>
                <a:spcPct val="90000"/>
              </a:lnSpc>
              <a:buFontTx/>
              <a:buAutoNum type="arabicPeriod"/>
            </a:pPr>
            <a:r>
              <a:rPr lang="en-US" smtClean="0">
                <a:solidFill>
                  <a:schemeClr val="bg1"/>
                </a:solidFill>
              </a:rPr>
              <a:t>Programs are easy to understand.</a:t>
            </a:r>
          </a:p>
          <a:p>
            <a:pPr marL="609600" indent="-609600" algn="just" eaLnBrk="1" hangingPunct="1">
              <a:lnSpc>
                <a:spcPct val="90000"/>
              </a:lnSpc>
              <a:buFontTx/>
              <a:buAutoNum type="arabicPeriod"/>
            </a:pPr>
            <a:r>
              <a:rPr lang="en-US" smtClean="0">
                <a:solidFill>
                  <a:schemeClr val="bg1"/>
                </a:solidFill>
              </a:rPr>
              <a:t>It offers class reusability. Already created classes can be reused without having to write them again.</a:t>
            </a:r>
          </a:p>
          <a:p>
            <a:pPr marL="609600" indent="-609600" algn="just" eaLnBrk="1" hangingPunct="1">
              <a:lnSpc>
                <a:spcPct val="90000"/>
              </a:lnSpc>
              <a:buFontTx/>
              <a:buAutoNum type="arabicPeriod"/>
            </a:pPr>
            <a:r>
              <a:rPr lang="en-US" smtClean="0">
                <a:solidFill>
                  <a:schemeClr val="bg1"/>
                </a:solidFill>
              </a:rPr>
              <a:t>It facilitates quick development as parallel development of classes is possible.</a:t>
            </a:r>
          </a:p>
          <a:p>
            <a:pPr marL="609600" indent="-609600" algn="just" eaLnBrk="1" hangingPunct="1">
              <a:lnSpc>
                <a:spcPct val="90000"/>
              </a:lnSpc>
              <a:buFontTx/>
              <a:buAutoNum type="arabicPeriod"/>
            </a:pPr>
            <a:r>
              <a:rPr lang="en-US" smtClean="0">
                <a:solidFill>
                  <a:schemeClr val="bg1"/>
                </a:solidFill>
              </a:rPr>
              <a:t>Programs are easier to test, manage &amp; maintain.</a:t>
            </a:r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381000" y="228600"/>
            <a:ext cx="8534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IN" sz="4400">
                <a:solidFill>
                  <a:srgbClr val="FFFF00"/>
                </a:solidFill>
                <a:latin typeface="Arial Black" pitchFamily="34" charset="0"/>
              </a:rPr>
              <a:t>ADVANTAGES OF OOPs</a:t>
            </a:r>
          </a:p>
        </p:txBody>
      </p:sp>
    </p:spTree>
  </p:cSld>
  <p:clrMapOvr>
    <a:masterClrMapping/>
  </p:clrMapOvr>
  <p:transition spd="slow"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848600" cy="5334000"/>
          </a:xfrm>
        </p:spPr>
        <p:txBody>
          <a:bodyPr/>
          <a:lstStyle/>
          <a:p>
            <a:pPr marL="609600" indent="-609600" algn="just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smtClean="0">
                <a:solidFill>
                  <a:schemeClr val="bg1"/>
                </a:solidFill>
              </a:rPr>
              <a:t>Classes tend to be overly generalized.</a:t>
            </a:r>
          </a:p>
          <a:p>
            <a:pPr marL="609600" indent="-609600" algn="just" eaLnBrk="1" hangingPunct="1">
              <a:lnSpc>
                <a:spcPct val="90000"/>
              </a:lnSpc>
              <a:buFontTx/>
              <a:buAutoNum type="arabicPeriod"/>
            </a:pPr>
            <a:endParaRPr lang="en-US" sz="2400" smtClean="0">
              <a:solidFill>
                <a:schemeClr val="bg1"/>
              </a:solidFill>
            </a:endParaRPr>
          </a:p>
          <a:p>
            <a:pPr marL="609600" indent="-609600" algn="just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smtClean="0">
                <a:solidFill>
                  <a:schemeClr val="bg1"/>
                </a:solidFill>
              </a:rPr>
              <a:t>The Relations Among Classes Becomes Artificial At Times.</a:t>
            </a:r>
          </a:p>
          <a:p>
            <a:pPr marL="609600" indent="-609600" algn="just" eaLnBrk="1" hangingPunct="1">
              <a:lnSpc>
                <a:spcPct val="90000"/>
              </a:lnSpc>
              <a:buFontTx/>
              <a:buAutoNum type="arabicPeriod"/>
            </a:pPr>
            <a:endParaRPr lang="en-US" sz="2400" smtClean="0">
              <a:solidFill>
                <a:schemeClr val="bg1"/>
              </a:solidFill>
            </a:endParaRPr>
          </a:p>
          <a:p>
            <a:pPr marL="609600" indent="-609600" algn="just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smtClean="0">
                <a:solidFill>
                  <a:schemeClr val="bg1"/>
                </a:solidFill>
              </a:rPr>
              <a:t>OOP Programs Design Is Tricky.</a:t>
            </a:r>
          </a:p>
          <a:p>
            <a:pPr marL="609600" indent="-609600" algn="just" eaLnBrk="1" hangingPunct="1">
              <a:lnSpc>
                <a:spcPct val="90000"/>
              </a:lnSpc>
              <a:buFontTx/>
              <a:buAutoNum type="arabicPeriod"/>
            </a:pPr>
            <a:endParaRPr lang="en-US" sz="2400" smtClean="0">
              <a:solidFill>
                <a:schemeClr val="bg1"/>
              </a:solidFill>
            </a:endParaRPr>
          </a:p>
          <a:p>
            <a:pPr marL="609600" indent="-609600" algn="just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smtClean="0">
                <a:solidFill>
                  <a:schemeClr val="bg1"/>
                </a:solidFill>
              </a:rPr>
              <a:t>One needs to do proper planning &amp; proper design for OOP programming.</a:t>
            </a:r>
          </a:p>
          <a:p>
            <a:pPr marL="609600" indent="-609600" algn="just" eaLnBrk="1" hangingPunct="1">
              <a:lnSpc>
                <a:spcPct val="90000"/>
              </a:lnSpc>
              <a:buFontTx/>
              <a:buAutoNum type="arabicPeriod"/>
            </a:pPr>
            <a:endParaRPr lang="en-US" sz="2400" smtClean="0">
              <a:solidFill>
                <a:schemeClr val="bg1"/>
              </a:solidFill>
            </a:endParaRPr>
          </a:p>
          <a:p>
            <a:pPr marL="609600" indent="-609600" algn="just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smtClean="0">
                <a:solidFill>
                  <a:schemeClr val="bg1"/>
                </a:solidFill>
              </a:rPr>
              <a:t>To program with OOPs, programmer needs proper skills such as design skills, programming skills, thinking 	     	  in terns of objects etc.</a:t>
            </a:r>
          </a:p>
          <a:p>
            <a:pPr marL="609600" indent="-609600" algn="just" eaLnBrk="1" hangingPunct="1">
              <a:lnSpc>
                <a:spcPct val="90000"/>
              </a:lnSpc>
              <a:buFontTx/>
              <a:buNone/>
            </a:pPr>
            <a:endParaRPr lang="en-US" sz="2400" smtClean="0">
              <a:solidFill>
                <a:schemeClr val="bg1"/>
              </a:solidFill>
            </a:endParaRPr>
          </a:p>
        </p:txBody>
      </p:sp>
      <p:sp>
        <p:nvSpPr>
          <p:cNvPr id="30723" name="Rectangle 4"/>
          <p:cNvSpPr>
            <a:spLocks noChangeArrowheads="1"/>
          </p:cNvSpPr>
          <p:nvPr/>
        </p:nvSpPr>
        <p:spPr bwMode="auto">
          <a:xfrm>
            <a:off x="381000" y="228600"/>
            <a:ext cx="8534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IN" sz="4000">
                <a:solidFill>
                  <a:srgbClr val="FFFF00"/>
                </a:solidFill>
                <a:latin typeface="Arial Black" pitchFamily="34" charset="0"/>
              </a:rPr>
              <a:t>DIS-ADVANTAGES OF OOPs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 idx="4294967295"/>
          </p:nvPr>
        </p:nvSpPr>
        <p:spPr>
          <a:xfrm>
            <a:off x="609600" y="4038600"/>
            <a:ext cx="7793038" cy="1004888"/>
          </a:xfrm>
        </p:spPr>
        <p:txBody>
          <a:bodyPr anchor="b"/>
          <a:lstStyle/>
          <a:p>
            <a:pPr eaLnBrk="1" hangingPunct="1"/>
            <a:r>
              <a:rPr lang="en-US" sz="11700" smtClean="0">
                <a:solidFill>
                  <a:srgbClr val="FFFF00"/>
                </a:solidFill>
                <a:latin typeface="Arial Black" pitchFamily="34" charset="0"/>
              </a:rPr>
              <a:t>THANK </a:t>
            </a:r>
            <a:br>
              <a:rPr lang="en-US" sz="11700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en-US" sz="11700" smtClean="0">
                <a:solidFill>
                  <a:srgbClr val="FFFF00"/>
                </a:solidFill>
                <a:latin typeface="Arial Black" pitchFamily="34" charset="0"/>
              </a:rPr>
              <a:t>YOU</a:t>
            </a: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</TotalTime>
  <Words>501</Words>
  <Application>Microsoft Office PowerPoint</Application>
  <PresentationFormat>On-screen Show (4:3)</PresentationFormat>
  <Paragraphs>73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Arial Black</vt:lpstr>
      <vt:lpstr>Wingdings</vt:lpstr>
      <vt:lpstr>Comic Sans MS</vt:lpstr>
      <vt:lpstr>Raavi</vt:lpstr>
      <vt:lpstr>Default Design</vt:lpstr>
      <vt:lpstr>GENERAL OOP CONCEPTS</vt:lpstr>
      <vt:lpstr>Slide 2</vt:lpstr>
      <vt:lpstr>Slide 3</vt:lpstr>
      <vt:lpstr>Slide 4</vt:lpstr>
      <vt:lpstr>DATA ABSTRACTION</vt:lpstr>
      <vt:lpstr>ENCAPSULATION</vt:lpstr>
      <vt:lpstr>Slide 7</vt:lpstr>
      <vt:lpstr>MODULARITY</vt:lpstr>
      <vt:lpstr>Inheritance is the capability of one class of things to inherit capabilities or properties from other class. </vt:lpstr>
      <vt:lpstr>INHERITANCE    +     POINTS</vt:lpstr>
      <vt:lpstr>POLYMORPHISM</vt:lpstr>
      <vt:lpstr>Slide 12</vt:lpstr>
      <vt:lpstr>Slide 13</vt:lpstr>
      <vt:lpstr>THANK 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OOP CONCEPTS</dc:title>
  <dc:creator>Student-11B</dc:creator>
  <cp:lastModifiedBy>HCL-1</cp:lastModifiedBy>
  <cp:revision>76</cp:revision>
  <dcterms:created xsi:type="dcterms:W3CDTF">2009-06-27T10:20:47Z</dcterms:created>
  <dcterms:modified xsi:type="dcterms:W3CDTF">2017-01-04T05:16:22Z</dcterms:modified>
</cp:coreProperties>
</file>