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4" r:id="rId8"/>
    <p:sldId id="263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1" name="click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dissolve/>
    <p:sndAc>
      <p:stSnd>
        <p:snd r:embed="rId13" name="click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7391400" cy="3124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MID-POINT CIRCLE ALGORITHM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>
                <a:solidFill>
                  <a:schemeClr val="tx1"/>
                </a:solidFill>
              </a:rPr>
              <a:t>Defination</a:t>
            </a:r>
            <a:endParaRPr lang="en-US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/>
            <a:r>
              <a:rPr lang="en-IN" sz="2800" smtClean="0">
                <a:latin typeface="Forte" pitchFamily="66" charset="0"/>
              </a:rPr>
              <a:t>The midpoint circle algorithm is an algorithm used to determine the points needed for drawing a circle. </a:t>
            </a:r>
          </a:p>
          <a:p>
            <a:r>
              <a:rPr lang="en-IN" sz="2800" smtClean="0">
                <a:latin typeface="Forte" pitchFamily="66" charset="0"/>
              </a:rPr>
              <a:t>At each step, the path is extended by choosing the adjacent pixel which satisfies  but maximizes .</a:t>
            </a:r>
          </a:p>
          <a:p>
            <a:r>
              <a:rPr lang="en-US" sz="2800" smtClean="0">
                <a:latin typeface="Forte" pitchFamily="66" charset="0"/>
              </a:rPr>
              <a:t>We only need to calculate the values on the border of the circle in the first octant.  The other values may be determined by </a:t>
            </a:r>
            <a:r>
              <a:rPr lang="en-US" sz="2800" u="sng" smtClean="0">
                <a:latin typeface="Forte" pitchFamily="66" charset="0"/>
              </a:rPr>
              <a:t>symmetry</a:t>
            </a:r>
            <a:r>
              <a:rPr lang="en-US" sz="2800" smtClean="0">
                <a:latin typeface="Forte" pitchFamily="66" charset="0"/>
              </a:rPr>
              <a:t>.  Assume a circle of radius r with center at (h,k)</a:t>
            </a:r>
            <a:endParaRPr lang="en-IN" sz="2800" smtClean="0">
              <a:latin typeface="Forte" pitchFamily="66" charset="0"/>
            </a:endParaRPr>
          </a:p>
          <a:p>
            <a:endParaRPr lang="en-US" sz="3200" dirty="0">
              <a:latin typeface="Forte" pitchFamily="66" charset="0"/>
            </a:endParaRPr>
          </a:p>
        </p:txBody>
      </p:sp>
    </p:spTree>
  </p:cSld>
  <p:clrMapOvr>
    <a:masterClrMapping/>
  </p:clrMapOvr>
  <p:transition spd="med">
    <p:wipe dir="d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52400" y="838200"/>
            <a:ext cx="7772400" cy="55245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" pitchFamily="2" charset="2"/>
              <a:buChar char="Ø"/>
              <a:tabLst/>
              <a:defRPr/>
            </a:pPr>
            <a:r>
              <a:rPr kumimoji="0" lang="en-IE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</a:rPr>
              <a:t>The first thing we can notice to make our circle drawing algorithm more efficient is that circles centred at (</a:t>
            </a:r>
            <a:r>
              <a:rPr lang="en-IE" sz="2600" i="1" dirty="0" err="1" smtClean="0">
                <a:latin typeface="Forte" pitchFamily="66" charset="0"/>
              </a:rPr>
              <a:t>h,k</a:t>
            </a:r>
            <a:r>
              <a:rPr kumimoji="0" lang="en-IE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</a:rPr>
              <a:t>) have </a:t>
            </a:r>
            <a:r>
              <a:rPr kumimoji="0" lang="en-IE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</a:rPr>
              <a:t>eight-way symmetry</a:t>
            </a: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orte" pitchFamily="66" charset="0"/>
            </a:endParaRP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3738563" y="2743200"/>
            <a:ext cx="4414837" cy="3571875"/>
            <a:chOff x="1449" y="1930"/>
            <a:chExt cx="2781" cy="2250"/>
          </a:xfrm>
        </p:grpSpPr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1449" y="1930"/>
              <a:ext cx="2781" cy="2250"/>
              <a:chOff x="1178" y="1494"/>
              <a:chExt cx="2781" cy="2250"/>
            </a:xfrm>
          </p:grpSpPr>
          <p:grpSp>
            <p:nvGrpSpPr>
              <p:cNvPr id="13" name="Group 6"/>
              <p:cNvGrpSpPr>
                <a:grpSpLocks/>
              </p:cNvGrpSpPr>
              <p:nvPr/>
            </p:nvGrpSpPr>
            <p:grpSpPr bwMode="auto">
              <a:xfrm>
                <a:off x="1477" y="1494"/>
                <a:ext cx="2250" cy="2250"/>
                <a:chOff x="1477" y="1494"/>
                <a:chExt cx="2250" cy="2250"/>
              </a:xfrm>
            </p:grpSpPr>
            <p:sp>
              <p:nvSpPr>
                <p:cNvPr id="31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2602" y="1494"/>
                  <a:ext cx="0" cy="22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2" name="Line 5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2602" y="1494"/>
                  <a:ext cx="0" cy="22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14" name="Oval 7"/>
              <p:cNvSpPr>
                <a:spLocks noChangeArrowheads="1"/>
              </p:cNvSpPr>
              <p:nvPr/>
            </p:nvSpPr>
            <p:spPr bwMode="auto">
              <a:xfrm>
                <a:off x="1728" y="1737"/>
                <a:ext cx="1746" cy="1746"/>
              </a:xfrm>
              <a:prstGeom prst="ellipse">
                <a:avLst/>
              </a:prstGeom>
              <a:noFill/>
              <a:ln w="254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auto">
              <a:xfrm>
                <a:off x="2816" y="1739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auto">
              <a:xfrm>
                <a:off x="2321" y="1739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18"/>
              <p:cNvSpPr>
                <a:spLocks noChangeArrowheads="1"/>
              </p:cNvSpPr>
              <p:nvPr/>
            </p:nvSpPr>
            <p:spPr bwMode="auto">
              <a:xfrm>
                <a:off x="2816" y="3407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19"/>
              <p:cNvSpPr>
                <a:spLocks noChangeArrowheads="1"/>
              </p:cNvSpPr>
              <p:nvPr/>
            </p:nvSpPr>
            <p:spPr bwMode="auto">
              <a:xfrm>
                <a:off x="2321" y="3407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20"/>
              <p:cNvSpPr>
                <a:spLocks noChangeArrowheads="1"/>
              </p:cNvSpPr>
              <p:nvPr/>
            </p:nvSpPr>
            <p:spPr bwMode="auto">
              <a:xfrm rot="5400000">
                <a:off x="1724" y="2831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21"/>
              <p:cNvSpPr>
                <a:spLocks noChangeArrowheads="1"/>
              </p:cNvSpPr>
              <p:nvPr/>
            </p:nvSpPr>
            <p:spPr bwMode="auto">
              <a:xfrm rot="5400000">
                <a:off x="1724" y="2336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23"/>
              <p:cNvSpPr>
                <a:spLocks noChangeArrowheads="1"/>
              </p:cNvSpPr>
              <p:nvPr/>
            </p:nvSpPr>
            <p:spPr bwMode="auto">
              <a:xfrm rot="5400000">
                <a:off x="3396" y="2831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24"/>
              <p:cNvSpPr>
                <a:spLocks noChangeArrowheads="1"/>
              </p:cNvSpPr>
              <p:nvPr/>
            </p:nvSpPr>
            <p:spPr bwMode="auto">
              <a:xfrm rot="5400000">
                <a:off x="3396" y="2336"/>
                <a:ext cx="77" cy="77"/>
              </a:xfrm>
              <a:prstGeom prst="ellipse">
                <a:avLst/>
              </a:pr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Text Box 29"/>
              <p:cNvSpPr txBox="1">
                <a:spLocks noChangeArrowheads="1"/>
              </p:cNvSpPr>
              <p:nvPr/>
            </p:nvSpPr>
            <p:spPr bwMode="auto">
              <a:xfrm>
                <a:off x="2847" y="1529"/>
                <a:ext cx="488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(x, 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4" name="Text Box 30"/>
              <p:cNvSpPr txBox="1">
                <a:spLocks noChangeArrowheads="1"/>
              </p:cNvSpPr>
              <p:nvPr/>
            </p:nvSpPr>
            <p:spPr bwMode="auto">
              <a:xfrm>
                <a:off x="3440" y="2165"/>
                <a:ext cx="488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(y, 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" name="Text Box 31"/>
              <p:cNvSpPr txBox="1">
                <a:spLocks noChangeArrowheads="1"/>
              </p:cNvSpPr>
              <p:nvPr/>
            </p:nvSpPr>
            <p:spPr bwMode="auto">
              <a:xfrm>
                <a:off x="3412" y="2807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(y, -x)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6" name="Text Box 32"/>
              <p:cNvSpPr txBox="1">
                <a:spLocks noChangeArrowheads="1"/>
              </p:cNvSpPr>
              <p:nvPr/>
            </p:nvSpPr>
            <p:spPr bwMode="auto">
              <a:xfrm>
                <a:off x="2847" y="3393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(x, -y)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7" name="Text Box 33"/>
              <p:cNvSpPr txBox="1">
                <a:spLocks noChangeArrowheads="1"/>
              </p:cNvSpPr>
              <p:nvPr/>
            </p:nvSpPr>
            <p:spPr bwMode="auto">
              <a:xfrm>
                <a:off x="1794" y="3393"/>
                <a:ext cx="606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(-x, -y)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8" name="Text Box 34"/>
              <p:cNvSpPr txBox="1">
                <a:spLocks noChangeArrowheads="1"/>
              </p:cNvSpPr>
              <p:nvPr/>
            </p:nvSpPr>
            <p:spPr bwMode="auto">
              <a:xfrm>
                <a:off x="1178" y="2807"/>
                <a:ext cx="606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(-y, -x)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" name="Text Box 35"/>
              <p:cNvSpPr txBox="1">
                <a:spLocks noChangeArrowheads="1"/>
              </p:cNvSpPr>
              <p:nvPr/>
            </p:nvSpPr>
            <p:spPr bwMode="auto">
              <a:xfrm>
                <a:off x="1232" y="2165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>
                    <a:solidFill>
                      <a:srgbClr val="FF6600"/>
                    </a:solidFill>
                    <a:latin typeface="Times New Roman" pitchFamily="18" charset="0"/>
                  </a:rPr>
                  <a:t>(-y, x)</a:t>
                </a:r>
                <a:endParaRPr lang="en-US" sz="2200" b="1" i="1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0" name="Text Box 36"/>
              <p:cNvSpPr txBox="1">
                <a:spLocks noChangeArrowheads="1"/>
              </p:cNvSpPr>
              <p:nvPr/>
            </p:nvSpPr>
            <p:spPr bwMode="auto">
              <a:xfrm>
                <a:off x="1853" y="1529"/>
                <a:ext cx="547" cy="26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E" sz="2200" b="1" i="1" dirty="0">
                    <a:solidFill>
                      <a:srgbClr val="FF6600"/>
                    </a:solidFill>
                    <a:latin typeface="Times New Roman" pitchFamily="18" charset="0"/>
                  </a:rPr>
                  <a:t>(-x, y)</a:t>
                </a:r>
                <a:endParaRPr lang="en-US" sz="2200" b="1" i="1" dirty="0">
                  <a:solidFill>
                    <a:srgbClr val="FF66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7" name="Line 39"/>
            <p:cNvSpPr>
              <a:spLocks noChangeShapeType="1"/>
            </p:cNvSpPr>
            <p:nvPr/>
          </p:nvSpPr>
          <p:spPr bwMode="auto">
            <a:xfrm flipV="1">
              <a:off x="2201" y="2392"/>
              <a:ext cx="1335" cy="1335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" name="Line 43"/>
            <p:cNvSpPr>
              <a:spLocks noChangeShapeType="1"/>
            </p:cNvSpPr>
            <p:nvPr/>
          </p:nvSpPr>
          <p:spPr bwMode="auto">
            <a:xfrm>
              <a:off x="3491" y="3028"/>
              <a:ext cx="0" cy="60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 flipH="1" flipV="1">
              <a:off x="2201" y="2392"/>
              <a:ext cx="1335" cy="1335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48"/>
            <p:cNvSpPr>
              <a:spLocks noChangeShapeType="1"/>
            </p:cNvSpPr>
            <p:nvPr/>
          </p:nvSpPr>
          <p:spPr bwMode="auto">
            <a:xfrm flipH="1" flipV="1">
              <a:off x="2871" y="2107"/>
              <a:ext cx="0" cy="1874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Line 49"/>
            <p:cNvSpPr>
              <a:spLocks noChangeShapeType="1"/>
            </p:cNvSpPr>
            <p:nvPr/>
          </p:nvSpPr>
          <p:spPr bwMode="auto">
            <a:xfrm rot="5400000" flipH="1" flipV="1">
              <a:off x="2871" y="2124"/>
              <a:ext cx="0" cy="1874"/>
            </a:xfrm>
            <a:prstGeom prst="line">
              <a:avLst/>
            </a:prstGeom>
            <a:noFill/>
            <a:ln w="25400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304800" y="2575679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Procedure Circle Points(</a:t>
            </a:r>
            <a:r>
              <a:rPr lang="en-US" sz="2000" dirty="0" err="1" smtClean="0">
                <a:latin typeface="Forte" pitchFamily="66" charset="0"/>
              </a:rPr>
              <a:t>x,y,Integer</a:t>
            </a:r>
            <a:r>
              <a:rPr lang="en-US" sz="2000" dirty="0" smtClean="0">
                <a:latin typeface="Forte" pitchFamily="66" charset="0"/>
              </a:rPr>
              <a:t>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Begin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</a:t>
            </a:r>
            <a:r>
              <a:rPr lang="en-US" sz="2000" dirty="0" err="1" smtClean="0">
                <a:latin typeface="Forte" pitchFamily="66" charset="0"/>
              </a:rPr>
              <a:t>x,y</a:t>
            </a:r>
            <a:r>
              <a:rPr lang="en-US" sz="2000" dirty="0" smtClean="0">
                <a:latin typeface="Forte" pitchFamily="66" charset="0"/>
              </a:rPr>
              <a:t>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</a:t>
            </a:r>
            <a:r>
              <a:rPr lang="en-US" sz="2000" dirty="0" err="1" smtClean="0">
                <a:latin typeface="Forte" pitchFamily="66" charset="0"/>
              </a:rPr>
              <a:t>y,x</a:t>
            </a:r>
            <a:r>
              <a:rPr lang="en-US" sz="2000" dirty="0" smtClean="0">
                <a:latin typeface="Forte" pitchFamily="66" charset="0"/>
              </a:rPr>
              <a:t>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Plot(y,-x);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Plot(x,-y);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Plot(-x,-y);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Plot(-y,-x);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Plot(-</a:t>
            </a:r>
            <a:r>
              <a:rPr lang="en-US" sz="2000" dirty="0" err="1" smtClean="0">
                <a:latin typeface="Forte" pitchFamily="66" charset="0"/>
              </a:rPr>
              <a:t>y,x</a:t>
            </a:r>
            <a:r>
              <a:rPr lang="en-US" sz="2000" dirty="0" smtClean="0">
                <a:latin typeface="Forte" pitchFamily="66" charset="0"/>
              </a:rPr>
              <a:t>);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	Plot(-</a:t>
            </a:r>
            <a:r>
              <a:rPr lang="en-US" sz="2000" dirty="0" err="1" smtClean="0">
                <a:latin typeface="Forte" pitchFamily="66" charset="0"/>
              </a:rPr>
              <a:t>x,y</a:t>
            </a:r>
            <a:r>
              <a:rPr lang="en-US" sz="2000" dirty="0" smtClean="0">
                <a:latin typeface="Forte" pitchFamily="66" charset="0"/>
              </a:rPr>
              <a:t>)</a:t>
            </a:r>
          </a:p>
          <a:p>
            <a:pPr>
              <a:buNone/>
            </a:pPr>
            <a:r>
              <a:rPr lang="en-US" sz="2000" dirty="0" smtClean="0">
                <a:latin typeface="Forte" pitchFamily="66" charset="0"/>
              </a:rPr>
              <a:t>	End;</a:t>
            </a:r>
          </a:p>
        </p:txBody>
      </p:sp>
    </p:spTree>
  </p:cSld>
  <p:clrMapOvr>
    <a:masterClrMapping/>
  </p:clrMapOvr>
  <p:transition spd="med">
    <p:wip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50939" y="214313"/>
            <a:ext cx="6773862" cy="54768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533400"/>
            <a:ext cx="7848600" cy="6059487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</a:rPr>
              <a:t>For a point in the interior of the circle, the circle function is negative and for a point outside the circle, the function is positive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orte" pitchFamily="66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orte" pitchFamily="66" charset="0"/>
              </a:rPr>
              <a:t>Thus,</a:t>
            </a:r>
          </a:p>
          <a:p>
            <a:pPr marL="521208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f</a:t>
            </a:r>
            <a:r>
              <a:rPr kumimoji="0" lang="en-US" sz="2400" b="0" i="0" u="none" strike="noStrike" kern="120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circle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x,y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) &lt; 0  if 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x,y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) is inside the circle boundary</a:t>
            </a:r>
          </a:p>
          <a:p>
            <a:pPr marL="521208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f</a:t>
            </a:r>
            <a:r>
              <a:rPr kumimoji="0" lang="en-US" sz="2400" b="0" i="0" u="none" strike="noStrike" kern="120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circle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x,y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) = 0 if 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x,y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) is on the circle boundary</a:t>
            </a:r>
          </a:p>
          <a:p>
            <a:pPr marL="521208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f</a:t>
            </a:r>
            <a:r>
              <a:rPr kumimoji="0" lang="en-US" sz="2400" b="0" i="0" u="none" strike="noStrike" kern="120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circle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x,y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) &gt; 0 if 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x,y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) is outside the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Forte" pitchFamily="66" charset="0"/>
                <a:ea typeface="ＭＳ Ｐゴシック" pitchFamily="34" charset="-128"/>
              </a:rPr>
              <a:t> circle boundary.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85000"/>
                </a:schemeClr>
              </a:solidFill>
              <a:effectLst/>
              <a:uLnTx/>
              <a:uFillTx/>
              <a:latin typeface="Forte" pitchFamily="66" charset="0"/>
              <a:ea typeface="ＭＳ Ｐゴシック" pitchFamily="34" charset="-128"/>
            </a:endParaRPr>
          </a:p>
          <a:p>
            <a:pPr marL="521208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85000"/>
                </a:schemeClr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2514600" y="4724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2971800" y="4724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3429000" y="4724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886200" y="4724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057400" y="4953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057400" y="5334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2057400" y="5715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2514600" y="4953000"/>
            <a:ext cx="381000" cy="38100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rc 15"/>
          <p:cNvSpPr>
            <a:spLocks/>
          </p:cNvSpPr>
          <p:nvPr/>
        </p:nvSpPr>
        <p:spPr bwMode="auto">
          <a:xfrm>
            <a:off x="1905000" y="4876800"/>
            <a:ext cx="1828800" cy="1066800"/>
          </a:xfrm>
          <a:custGeom>
            <a:avLst/>
            <a:gdLst>
              <a:gd name="T0" fmla="*/ 216397 w 21525"/>
              <a:gd name="T1" fmla="*/ 0 h 21449"/>
              <a:gd name="T2" fmla="*/ 1828800 w 21525"/>
              <a:gd name="T3" fmla="*/ 977622 h 21449"/>
              <a:gd name="T4" fmla="*/ 0 w 21525"/>
              <a:gd name="T5" fmla="*/ 1066800 h 21449"/>
              <a:gd name="T6" fmla="*/ 0 60000 65536"/>
              <a:gd name="T7" fmla="*/ 0 60000 65536"/>
              <a:gd name="T8" fmla="*/ 0 60000 65536"/>
              <a:gd name="T9" fmla="*/ 0 w 21525"/>
              <a:gd name="T10" fmla="*/ 0 h 21449"/>
              <a:gd name="T11" fmla="*/ 21525 w 21525"/>
              <a:gd name="T12" fmla="*/ 21449 h 214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25" h="21449" fill="none" extrusionOk="0">
                <a:moveTo>
                  <a:pt x="2547" y="-1"/>
                </a:moveTo>
                <a:cubicBezTo>
                  <a:pt x="12740" y="1210"/>
                  <a:pt x="20673" y="9426"/>
                  <a:pt x="21525" y="19655"/>
                </a:cubicBezTo>
              </a:path>
              <a:path w="21525" h="21449" stroke="0" extrusionOk="0">
                <a:moveTo>
                  <a:pt x="2547" y="-1"/>
                </a:moveTo>
                <a:cubicBezTo>
                  <a:pt x="12740" y="1210"/>
                  <a:pt x="20673" y="9426"/>
                  <a:pt x="21525" y="19655"/>
                </a:cubicBezTo>
                <a:lnTo>
                  <a:pt x="0" y="21449"/>
                </a:lnTo>
                <a:close/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1371600" y="4953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yk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1371600" y="5394325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Yk-1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438400" y="60198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xk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2819400" y="60198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xk+1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3429000" y="6034088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Xk+3</a:t>
            </a: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>
            <a:off x="3124200" y="5257800"/>
            <a:ext cx="152400" cy="15240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4"/>
          <p:cNvSpPr>
            <a:spLocks noChangeShapeType="1"/>
          </p:cNvSpPr>
          <p:nvPr/>
        </p:nvSpPr>
        <p:spPr bwMode="auto">
          <a:xfrm flipV="1">
            <a:off x="2133600" y="54102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838200" y="60198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Midpoint</a:t>
            </a:r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 flipH="1">
            <a:off x="3581400" y="51054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4343400" y="4860925"/>
            <a:ext cx="198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X</a:t>
            </a:r>
            <a:r>
              <a:rPr lang="en-US" sz="2000" baseline="30000" dirty="0"/>
              <a:t>2</a:t>
            </a:r>
            <a:r>
              <a:rPr lang="en-US" sz="2000" dirty="0"/>
              <a:t>+y</a:t>
            </a:r>
            <a:r>
              <a:rPr lang="en-US" sz="2000" baseline="30000" dirty="0"/>
              <a:t>2</a:t>
            </a:r>
            <a:r>
              <a:rPr lang="en-US" sz="2000" dirty="0"/>
              <a:t>-r</a:t>
            </a:r>
            <a:r>
              <a:rPr lang="en-US" sz="2000" baseline="30000" dirty="0"/>
              <a:t>2</a:t>
            </a:r>
            <a:r>
              <a:rPr lang="en-US" sz="2000" dirty="0"/>
              <a:t>=0</a:t>
            </a: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4572000" y="5410200"/>
            <a:ext cx="3657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/>
              <a:t>Midpoint between candidate pixels at sampling position x</a:t>
            </a:r>
            <a:r>
              <a:rPr lang="en-US" sz="2000" i="1" baseline="-25000" dirty="0"/>
              <a:t>k</a:t>
            </a:r>
            <a:r>
              <a:rPr lang="en-US" sz="2000" i="1" dirty="0"/>
              <a:t>+1 along a circular path</a:t>
            </a:r>
          </a:p>
        </p:txBody>
      </p:sp>
    </p:spTree>
  </p:cSld>
  <p:clrMapOvr>
    <a:masterClrMapping/>
  </p:clrMapOvr>
  <p:transition spd="med">
    <p:wipe dir="r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33400" y="533400"/>
            <a:ext cx="7391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1:  Input radius r and circle center (</a:t>
            </a:r>
            <a:r>
              <a:rPr lang="en-US" sz="2000" dirty="0" err="1">
                <a:latin typeface="Forte" pitchFamily="66" charset="0"/>
              </a:rPr>
              <a:t>x</a:t>
            </a:r>
            <a:r>
              <a:rPr lang="en-US" sz="2000" baseline="-25000" dirty="0" err="1">
                <a:latin typeface="Forte" pitchFamily="66" charset="0"/>
              </a:rPr>
              <a:t>c</a:t>
            </a:r>
            <a:r>
              <a:rPr lang="en-US" sz="2000" dirty="0" err="1">
                <a:latin typeface="Forte" pitchFamily="66" charset="0"/>
              </a:rPr>
              <a:t>,y</a:t>
            </a:r>
            <a:r>
              <a:rPr lang="en-US" sz="2000" baseline="-25000" dirty="0" err="1">
                <a:latin typeface="Forte" pitchFamily="66" charset="0"/>
              </a:rPr>
              <a:t>c</a:t>
            </a:r>
            <a:r>
              <a:rPr lang="en-US" sz="2000" dirty="0">
                <a:latin typeface="Forte" pitchFamily="66" charset="0"/>
              </a:rPr>
              <a:t>) and obtain the first point on the circumference of the circle centered on the origin </a:t>
            </a:r>
            <a:r>
              <a:rPr lang="en-US" sz="2000" dirty="0" smtClean="0">
                <a:latin typeface="Forte" pitchFamily="66" charset="0"/>
              </a:rPr>
              <a:t>as (x</a:t>
            </a:r>
            <a:r>
              <a:rPr lang="en-US" sz="2000" baseline="-25000" dirty="0" smtClean="0">
                <a:latin typeface="Forte" pitchFamily="66" charset="0"/>
              </a:rPr>
              <a:t>0</a:t>
            </a:r>
            <a:r>
              <a:rPr lang="en-US" sz="2000" dirty="0" smtClean="0">
                <a:latin typeface="Forte" pitchFamily="66" charset="0"/>
              </a:rPr>
              <a:t>,y</a:t>
            </a:r>
            <a:r>
              <a:rPr lang="en-US" sz="2000" baseline="-25000" dirty="0" smtClean="0">
                <a:latin typeface="Forte" pitchFamily="66" charset="0"/>
              </a:rPr>
              <a:t>0</a:t>
            </a:r>
            <a:r>
              <a:rPr lang="en-US" sz="2000" dirty="0">
                <a:latin typeface="Forte" pitchFamily="66" charset="0"/>
              </a:rPr>
              <a:t>) = (0,r)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57200" y="3786426"/>
            <a:ext cx="7391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 2:  Calculate the initial value of the decision parameter as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             P</a:t>
            </a:r>
            <a:r>
              <a:rPr lang="en-US" sz="2000" baseline="-25000" dirty="0">
                <a:latin typeface="Forte" pitchFamily="66" charset="0"/>
              </a:rPr>
              <a:t>0</a:t>
            </a:r>
            <a:r>
              <a:rPr lang="en-US" sz="2000" dirty="0">
                <a:latin typeface="Forte" pitchFamily="66" charset="0"/>
              </a:rPr>
              <a:t> = 5/4 - r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57200" y="4224278"/>
            <a:ext cx="7391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  </a:t>
            </a:r>
            <a:endParaRPr lang="en-US" sz="2000" dirty="0" smtClean="0">
              <a:latin typeface="Forte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latin typeface="Forte" pitchFamily="66" charset="0"/>
              </a:rPr>
              <a:t> </a:t>
            </a:r>
            <a:r>
              <a:rPr lang="en-US" sz="2000" dirty="0">
                <a:latin typeface="Forte" pitchFamily="66" charset="0"/>
              </a:rPr>
              <a:t>3:  At each </a:t>
            </a:r>
            <a:r>
              <a:rPr lang="en-US" sz="2000" dirty="0" err="1">
                <a:latin typeface="Forte" pitchFamily="66" charset="0"/>
              </a:rPr>
              <a:t>x</a:t>
            </a:r>
            <a:r>
              <a:rPr lang="en-US" sz="2000" baseline="-25000" dirty="0" err="1">
                <a:latin typeface="Forte" pitchFamily="66" charset="0"/>
              </a:rPr>
              <a:t>k</a:t>
            </a:r>
            <a:r>
              <a:rPr lang="en-US" sz="2000" dirty="0">
                <a:latin typeface="Forte" pitchFamily="66" charset="0"/>
              </a:rPr>
              <a:t> position starting at k = 0 , perform the following test: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   If </a:t>
            </a:r>
            <a:r>
              <a:rPr lang="en-US" sz="2000" dirty="0" err="1">
                <a:latin typeface="Forte" pitchFamily="66" charset="0"/>
              </a:rPr>
              <a:t>p</a:t>
            </a:r>
            <a:r>
              <a:rPr lang="en-US" sz="2000" baseline="-25000" dirty="0" err="1">
                <a:latin typeface="Forte" pitchFamily="66" charset="0"/>
              </a:rPr>
              <a:t>k</a:t>
            </a:r>
            <a:r>
              <a:rPr lang="en-US" sz="2000" dirty="0">
                <a:latin typeface="Forte" pitchFamily="66" charset="0"/>
              </a:rPr>
              <a:t> &lt; 0 , the next point along the circle centered on (0,0) is       (x</a:t>
            </a:r>
            <a:r>
              <a:rPr lang="en-US" sz="2000" baseline="-25000" dirty="0">
                <a:latin typeface="Forte" pitchFamily="66" charset="0"/>
              </a:rPr>
              <a:t>k+1</a:t>
            </a:r>
            <a:r>
              <a:rPr lang="en-US" sz="2000" dirty="0">
                <a:latin typeface="Forte" pitchFamily="66" charset="0"/>
              </a:rPr>
              <a:t>, </a:t>
            </a:r>
            <a:r>
              <a:rPr lang="en-US" sz="2000" dirty="0" err="1">
                <a:latin typeface="Forte" pitchFamily="66" charset="0"/>
              </a:rPr>
              <a:t>y</a:t>
            </a:r>
            <a:r>
              <a:rPr lang="en-US" sz="2000" baseline="-25000" dirty="0" err="1">
                <a:latin typeface="Forte" pitchFamily="66" charset="0"/>
              </a:rPr>
              <a:t>k</a:t>
            </a:r>
            <a:r>
              <a:rPr lang="en-US" sz="2000" dirty="0">
                <a:latin typeface="Forte" pitchFamily="66" charset="0"/>
              </a:rPr>
              <a:t>) and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            p</a:t>
            </a:r>
            <a:r>
              <a:rPr lang="en-US" sz="2000" baseline="-25000" dirty="0">
                <a:latin typeface="Forte" pitchFamily="66" charset="0"/>
              </a:rPr>
              <a:t>k+1</a:t>
            </a:r>
            <a:r>
              <a:rPr lang="en-US" sz="2000" dirty="0">
                <a:latin typeface="Forte" pitchFamily="66" charset="0"/>
              </a:rPr>
              <a:t> = </a:t>
            </a:r>
            <a:r>
              <a:rPr lang="en-US" sz="2000" dirty="0" err="1">
                <a:latin typeface="Forte" pitchFamily="66" charset="0"/>
              </a:rPr>
              <a:t>p</a:t>
            </a:r>
            <a:r>
              <a:rPr lang="en-US" sz="2000" baseline="-25000" dirty="0" err="1">
                <a:latin typeface="Forte" pitchFamily="66" charset="0"/>
              </a:rPr>
              <a:t>k</a:t>
            </a:r>
            <a:r>
              <a:rPr lang="en-US" sz="2000" dirty="0">
                <a:latin typeface="Forte" pitchFamily="66" charset="0"/>
              </a:rPr>
              <a:t> + 2x</a:t>
            </a:r>
            <a:r>
              <a:rPr lang="en-US" sz="2000" baseline="-25000" dirty="0">
                <a:latin typeface="Forte" pitchFamily="66" charset="0"/>
              </a:rPr>
              <a:t>k+1</a:t>
            </a:r>
            <a:r>
              <a:rPr lang="en-US" sz="2000" dirty="0">
                <a:latin typeface="Forte" pitchFamily="66" charset="0"/>
              </a:rPr>
              <a:t> + 1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Forte" pitchFamily="66" charset="0"/>
              </a:rPr>
              <a:t>  </a:t>
            </a:r>
          </a:p>
        </p:txBody>
      </p:sp>
      <p:pic>
        <p:nvPicPr>
          <p:cNvPr id="5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295401"/>
            <a:ext cx="2989263" cy="2514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85800" y="1066800"/>
            <a:ext cx="7848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Forte" pitchFamily="66" charset="0"/>
              </a:rPr>
              <a:t>Otherwise the next point along the circle is (x</a:t>
            </a:r>
            <a:r>
              <a:rPr lang="en-US" sz="2400" baseline="-25000" dirty="0">
                <a:latin typeface="Forte" pitchFamily="66" charset="0"/>
              </a:rPr>
              <a:t>k+1</a:t>
            </a:r>
            <a:r>
              <a:rPr lang="en-US" sz="2400" dirty="0">
                <a:latin typeface="Forte" pitchFamily="66" charset="0"/>
              </a:rPr>
              <a:t>, y</a:t>
            </a:r>
            <a:r>
              <a:rPr lang="en-US" sz="2400" baseline="-25000" dirty="0">
                <a:latin typeface="Forte" pitchFamily="66" charset="0"/>
              </a:rPr>
              <a:t>k-1</a:t>
            </a:r>
            <a:r>
              <a:rPr lang="en-US" sz="2400" dirty="0">
                <a:latin typeface="Forte" pitchFamily="66" charset="0"/>
              </a:rPr>
              <a:t>) and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Forte" pitchFamily="66" charset="0"/>
              </a:rPr>
              <a:t>                p</a:t>
            </a:r>
            <a:r>
              <a:rPr lang="en-US" sz="2400" baseline="-25000" dirty="0">
                <a:latin typeface="Forte" pitchFamily="66" charset="0"/>
              </a:rPr>
              <a:t>k+1</a:t>
            </a:r>
            <a:r>
              <a:rPr lang="en-US" sz="2400" dirty="0">
                <a:latin typeface="Forte" pitchFamily="66" charset="0"/>
              </a:rPr>
              <a:t> =  </a:t>
            </a:r>
            <a:r>
              <a:rPr lang="en-US" sz="2400" dirty="0" err="1">
                <a:latin typeface="Forte" pitchFamily="66" charset="0"/>
              </a:rPr>
              <a:t>p</a:t>
            </a:r>
            <a:r>
              <a:rPr lang="en-US" sz="2400" baseline="-25000" dirty="0" err="1">
                <a:latin typeface="Forte" pitchFamily="66" charset="0"/>
              </a:rPr>
              <a:t>k</a:t>
            </a:r>
            <a:r>
              <a:rPr lang="en-US" sz="2400" dirty="0">
                <a:latin typeface="Forte" pitchFamily="66" charset="0"/>
              </a:rPr>
              <a:t> + 2x</a:t>
            </a:r>
            <a:r>
              <a:rPr lang="en-US" sz="2400" baseline="-25000" dirty="0">
                <a:latin typeface="Forte" pitchFamily="66" charset="0"/>
              </a:rPr>
              <a:t>k+1</a:t>
            </a:r>
            <a:r>
              <a:rPr lang="en-US" sz="2400" dirty="0">
                <a:latin typeface="Forte" pitchFamily="66" charset="0"/>
              </a:rPr>
              <a:t> +1 -2y</a:t>
            </a:r>
            <a:r>
              <a:rPr lang="en-US" sz="2400" baseline="-25000" dirty="0">
                <a:latin typeface="Forte" pitchFamily="66" charset="0"/>
              </a:rPr>
              <a:t>k+1</a:t>
            </a:r>
            <a:r>
              <a:rPr lang="en-US" sz="2400" dirty="0">
                <a:latin typeface="Forte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Forte" pitchFamily="66" charset="0"/>
              </a:rPr>
              <a:t>Where 2x</a:t>
            </a:r>
            <a:r>
              <a:rPr lang="en-US" sz="2400" baseline="-25000" dirty="0">
                <a:latin typeface="Forte" pitchFamily="66" charset="0"/>
              </a:rPr>
              <a:t>k+1</a:t>
            </a:r>
            <a:r>
              <a:rPr lang="en-US" sz="2400" dirty="0">
                <a:latin typeface="Forte" pitchFamily="66" charset="0"/>
              </a:rPr>
              <a:t> = 2x</a:t>
            </a:r>
            <a:r>
              <a:rPr lang="en-US" sz="2400" baseline="-25000" dirty="0">
                <a:latin typeface="Forte" pitchFamily="66" charset="0"/>
              </a:rPr>
              <a:t>k+2</a:t>
            </a:r>
            <a:r>
              <a:rPr lang="en-US" sz="2400" dirty="0">
                <a:latin typeface="Forte" pitchFamily="66" charset="0"/>
              </a:rPr>
              <a:t> and 2y</a:t>
            </a:r>
            <a:r>
              <a:rPr lang="en-US" sz="2400" baseline="-25000" dirty="0">
                <a:latin typeface="Forte" pitchFamily="66" charset="0"/>
              </a:rPr>
              <a:t>k+1</a:t>
            </a:r>
            <a:r>
              <a:rPr lang="en-US" sz="2400" dirty="0">
                <a:latin typeface="Forte" pitchFamily="66" charset="0"/>
              </a:rPr>
              <a:t> = 2y</a:t>
            </a:r>
            <a:r>
              <a:rPr lang="en-US" sz="2400" baseline="-25000" dirty="0">
                <a:latin typeface="Forte" pitchFamily="66" charset="0"/>
              </a:rPr>
              <a:t>k</a:t>
            </a:r>
            <a:r>
              <a:rPr lang="en-US" sz="2400" dirty="0">
                <a:latin typeface="Forte" pitchFamily="66" charset="0"/>
              </a:rPr>
              <a:t>-2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62000" y="2743200"/>
            <a:ext cx="670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Forte" pitchFamily="66" charset="0"/>
              </a:rPr>
              <a:t>4:  Determine symmetry points in the other seven octants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62000" y="3657600"/>
            <a:ext cx="6705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Forte" pitchFamily="66" charset="0"/>
              </a:rPr>
              <a:t>5:  Move each calculated pixel position (</a:t>
            </a:r>
            <a:r>
              <a:rPr lang="en-US" sz="2400" dirty="0" err="1">
                <a:latin typeface="Forte" pitchFamily="66" charset="0"/>
              </a:rPr>
              <a:t>x,y</a:t>
            </a:r>
            <a:r>
              <a:rPr lang="en-US" sz="2400" dirty="0">
                <a:latin typeface="Forte" pitchFamily="66" charset="0"/>
              </a:rPr>
              <a:t>) onto the circular path centered on (</a:t>
            </a:r>
            <a:r>
              <a:rPr lang="en-US" sz="2400" dirty="0" err="1">
                <a:latin typeface="Forte" pitchFamily="66" charset="0"/>
              </a:rPr>
              <a:t>x,yc</a:t>
            </a:r>
            <a:r>
              <a:rPr lang="en-US" sz="2400" dirty="0">
                <a:latin typeface="Forte" pitchFamily="66" charset="0"/>
              </a:rPr>
              <a:t>) and plot the coordinate values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Forte" pitchFamily="66" charset="0"/>
              </a:rPr>
              <a:t>              x = x+ </a:t>
            </a:r>
            <a:r>
              <a:rPr lang="en-US" sz="2400" dirty="0" err="1">
                <a:latin typeface="Forte" pitchFamily="66" charset="0"/>
              </a:rPr>
              <a:t>x</a:t>
            </a:r>
            <a:r>
              <a:rPr lang="en-US" sz="2400" baseline="-25000" dirty="0" err="1">
                <a:latin typeface="Forte" pitchFamily="66" charset="0"/>
              </a:rPr>
              <a:t>c</a:t>
            </a:r>
            <a:r>
              <a:rPr lang="en-US" sz="2400" dirty="0">
                <a:latin typeface="Forte" pitchFamily="66" charset="0"/>
              </a:rPr>
              <a:t>   ,   y= y+ </a:t>
            </a:r>
            <a:r>
              <a:rPr lang="en-US" sz="2400" dirty="0" err="1">
                <a:latin typeface="Forte" pitchFamily="66" charset="0"/>
              </a:rPr>
              <a:t>y</a:t>
            </a:r>
            <a:r>
              <a:rPr lang="en-US" sz="2400" baseline="-25000" dirty="0" err="1">
                <a:latin typeface="Forte" pitchFamily="66" charset="0"/>
              </a:rPr>
              <a:t>c</a:t>
            </a:r>
            <a:endParaRPr lang="en-US" sz="2400" baseline="-25000" dirty="0">
              <a:latin typeface="Forte" pitchFamily="66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38200" y="5334000"/>
            <a:ext cx="670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Forte" pitchFamily="66" charset="0"/>
              </a:rPr>
              <a:t>6:  Repeat steps 3 through 5 until x &gt;= y</a:t>
            </a:r>
            <a:endParaRPr lang="en-US" sz="2400" dirty="0">
              <a:latin typeface="Forte" pitchFamily="66" charset="0"/>
            </a:endParaRPr>
          </a:p>
        </p:txBody>
      </p:sp>
    </p:spTree>
  </p:cSld>
  <p:clrMapOvr>
    <a:masterClrMapping/>
  </p:clrMapOvr>
  <p:transition spd="med"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C99188F0-94DE-42FA-AD24-8A927ECC9B4E}" type="slidenum">
              <a:rPr lang="en-US"/>
              <a:pPr/>
              <a:t>7</a:t>
            </a:fld>
            <a:endParaRPr lang="en-US"/>
          </a:p>
        </p:txBody>
      </p:sp>
      <p:sp>
        <p:nvSpPr>
          <p:cNvPr id="179" name="Text Box 2"/>
          <p:cNvSpPr txBox="1">
            <a:spLocks noChangeArrowheads="1"/>
          </p:cNvSpPr>
          <p:nvPr/>
        </p:nvSpPr>
        <p:spPr bwMode="auto">
          <a:xfrm>
            <a:off x="342900" y="22860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0" algn="l"/>
              </a:tabLst>
            </a:pPr>
            <a:r>
              <a:rPr lang="en-US" sz="3200" b="1" dirty="0">
                <a:solidFill>
                  <a:schemeClr val="tx2"/>
                </a:solidFill>
                <a:latin typeface="Forte" pitchFamily="66" charset="0"/>
                <a:cs typeface="Arial" pitchFamily="34" charset="0"/>
              </a:rPr>
              <a:t>Mid-Point Circle Algorithm</a:t>
            </a:r>
            <a:r>
              <a:rPr lang="en-US" sz="3200" b="1" dirty="0">
                <a:solidFill>
                  <a:schemeClr val="tx2"/>
                </a:solidFill>
                <a:latin typeface="Forte" pitchFamily="66" charset="0"/>
              </a:rPr>
              <a:t> </a:t>
            </a:r>
            <a:endParaRPr lang="en-US" sz="3200" b="1" dirty="0">
              <a:solidFill>
                <a:schemeClr val="tx2"/>
              </a:solidFill>
              <a:latin typeface="Forte" pitchFamily="66" charset="0"/>
              <a:cs typeface="Arial" pitchFamily="34" charset="0"/>
            </a:endParaRPr>
          </a:p>
        </p:txBody>
      </p:sp>
      <p:graphicFrame>
        <p:nvGraphicFramePr>
          <p:cNvPr id="180" name="Group 72"/>
          <p:cNvGraphicFramePr>
            <a:graphicFrameLocks noGrp="1"/>
          </p:cNvGraphicFramePr>
          <p:nvPr/>
        </p:nvGraphicFramePr>
        <p:xfrm>
          <a:off x="304800" y="1066800"/>
          <a:ext cx="4343400" cy="4378960"/>
        </p:xfrm>
        <a:graphic>
          <a:graphicData uri="http://schemas.openxmlformats.org/drawingml/2006/table">
            <a:tbl>
              <a:tblPr/>
              <a:tblGrid>
                <a:gridCol w="506730"/>
                <a:gridCol w="579120"/>
                <a:gridCol w="1158240"/>
                <a:gridCol w="1013460"/>
                <a:gridCol w="1085850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k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P</a:t>
                      </a:r>
                      <a:r>
                        <a:rPr kumimoji="0" lang="en-IE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k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x</a:t>
                      </a:r>
                      <a:r>
                        <a:rPr kumimoji="0" lang="en-IE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k+1 </a:t>
                      </a:r>
                      <a:r>
                        <a:rPr kumimoji="0" lang="en-I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, y</a:t>
                      </a:r>
                      <a:r>
                        <a:rPr kumimoji="0" lang="en-IE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k–</a:t>
                      </a:r>
                      <a:r>
                        <a:rPr kumimoji="0" lang="en-I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IE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2x</a:t>
                      </a:r>
                      <a:r>
                        <a:rPr kumimoji="0" lang="en-IE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k+1 </a:t>
                      </a:r>
                      <a:endParaRPr kumimoji="0" lang="en-US" sz="2400" b="1" i="0" u="none" strike="noStrike" cap="none" normalizeH="0" baseline="-30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2y</a:t>
                      </a:r>
                      <a:r>
                        <a:rPr kumimoji="0" lang="en-IE" sz="2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k+1 </a:t>
                      </a:r>
                      <a:endParaRPr kumimoji="0" lang="en-US" sz="2400" b="1" i="0" u="none" strike="noStrike" cap="none" normalizeH="0" baseline="-30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(1, 10)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(2, 10)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(3, 10)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(4, 9)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(5, 9)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(6, 8)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(7, 7)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1" name="Picture 69" descr="E:\24-6-computer graphics\Chapter 2\chapter2 Figures\circle example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524000"/>
            <a:ext cx="3505200" cy="3505200"/>
          </a:xfrm>
          <a:prstGeom prst="rect">
            <a:avLst/>
          </a:prstGeom>
          <a:noFill/>
        </p:spPr>
      </p:pic>
      <p:sp>
        <p:nvSpPr>
          <p:cNvPr id="182" name="Text Box 73"/>
          <p:cNvSpPr txBox="1">
            <a:spLocks noChangeArrowheads="1"/>
          </p:cNvSpPr>
          <p:nvPr/>
        </p:nvSpPr>
        <p:spPr bwMode="auto">
          <a:xfrm>
            <a:off x="457200" y="5562600"/>
            <a:ext cx="701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IE" dirty="0">
                <a:solidFill>
                  <a:srgbClr val="000000"/>
                </a:solidFill>
                <a:latin typeface="Forte" pitchFamily="66" charset="0"/>
                <a:cs typeface="Arial" pitchFamily="34" charset="0"/>
              </a:rPr>
              <a:t>A plot of the generated pixel positions in the first quadrant is shown in the figure</a:t>
            </a:r>
            <a:endParaRPr lang="en-US" dirty="0">
              <a:latin typeface="Forte" pitchFamily="66" charset="0"/>
            </a:endParaRPr>
          </a:p>
        </p:txBody>
      </p:sp>
    </p:spTree>
  </p:cSld>
  <p:clrMapOvr>
    <a:masterClrMapping/>
  </p:clrMapOvr>
  <p:transition spd="med"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6934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3200" dirty="0" smtClean="0">
                <a:latin typeface="Forte" pitchFamily="66" charset="0"/>
              </a:rPr>
              <a:t>The key insights in the mid-point circle algorithm are:</a:t>
            </a:r>
          </a:p>
          <a:p>
            <a:pPr lvl="1">
              <a:buFont typeface="Arial" pitchFamily="34" charset="0"/>
              <a:buChar char="•"/>
            </a:pPr>
            <a:r>
              <a:rPr lang="en-IE" sz="3200" dirty="0" smtClean="0">
                <a:latin typeface="Forte" pitchFamily="66" charset="0"/>
              </a:rPr>
              <a:t>Eight-way symmetry can hugely reduce the work in drawing a circle</a:t>
            </a:r>
          </a:p>
          <a:p>
            <a:pPr lvl="1">
              <a:buFont typeface="Arial" pitchFamily="34" charset="0"/>
              <a:buChar char="•"/>
            </a:pPr>
            <a:r>
              <a:rPr lang="en-IE" sz="3200" dirty="0" smtClean="0">
                <a:latin typeface="Forte" pitchFamily="66" charset="0"/>
              </a:rPr>
              <a:t>Moving in unit steps along the x axis at each point along the circle’s edge we need to choose between two possible y coordinates</a:t>
            </a:r>
            <a:endParaRPr lang="en-GB" sz="3200" dirty="0" smtClean="0">
              <a:latin typeface="Forte" pitchFamily="66" charset="0"/>
            </a:endParaRPr>
          </a:p>
        </p:txBody>
      </p:sp>
    </p:spTree>
  </p:cSld>
  <p:clrMapOvr>
    <a:masterClrMapping/>
  </p:clrMapOvr>
  <p:transition spd="med">
    <p:checker dir="vert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1905000"/>
            <a:ext cx="28194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1029494" y="2552700"/>
            <a:ext cx="2057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circles can be drawn with different radius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04800" y="2590800"/>
            <a:ext cx="3505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172200" y="3124200"/>
            <a:ext cx="838200" cy="228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5144294" y="4228306"/>
            <a:ext cx="2819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486400" y="4343400"/>
            <a:ext cx="2667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2400" y="2514600"/>
            <a:ext cx="38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752600" y="1371600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86400" y="4267200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172200" y="2819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2286000" y="18288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590800" y="1905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895600" y="19812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124200" y="2133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352800" y="2286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429000" y="2667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276600" y="2895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048000" y="3048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667000" y="32004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286000" y="3276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752600" y="18288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371600" y="1905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90600" y="20574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62000" y="22098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09600" y="24384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09600" y="26670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838200" y="2895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143000" y="31242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828800" y="32766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447800" y="3200400"/>
            <a:ext cx="1524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2" name="click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8"/>
          <p:cNvSpPr>
            <a:spLocks noChangeArrowheads="1"/>
          </p:cNvSpPr>
          <p:nvPr/>
        </p:nvSpPr>
        <p:spPr bwMode="auto">
          <a:xfrm>
            <a:off x="3581400" y="2974975"/>
            <a:ext cx="2105025" cy="1020763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5400" cap="sq">
            <a:solidFill>
              <a:srgbClr val="FD291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3348038" y="2636838"/>
            <a:ext cx="0" cy="1584325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3348038" y="4221163"/>
            <a:ext cx="2808287" cy="0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" name="Line 21"/>
          <p:cNvSpPr>
            <a:spLocks noChangeShapeType="1"/>
          </p:cNvSpPr>
          <p:nvPr/>
        </p:nvSpPr>
        <p:spPr bwMode="auto">
          <a:xfrm flipV="1">
            <a:off x="4635500" y="2974975"/>
            <a:ext cx="0" cy="50958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635500" y="3484563"/>
            <a:ext cx="1052513" cy="0"/>
          </a:xfrm>
          <a:prstGeom prst="line">
            <a:avLst/>
          </a:prstGeom>
          <a:noFill/>
          <a:ln w="12700">
            <a:solidFill>
              <a:srgbClr val="800080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2" name="click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12"/>
          <p:cNvGrpSpPr>
            <a:grpSpLocks/>
          </p:cNvGrpSpPr>
          <p:nvPr/>
        </p:nvGrpSpPr>
        <p:grpSpPr bwMode="auto">
          <a:xfrm>
            <a:off x="381000" y="1905000"/>
            <a:ext cx="3886199" cy="3429000"/>
            <a:chOff x="1882" y="1661"/>
            <a:chExt cx="3097" cy="2404"/>
          </a:xfrm>
        </p:grpSpPr>
        <p:sp>
          <p:nvSpPr>
            <p:cNvPr id="3" name="Line 690"/>
            <p:cNvSpPr>
              <a:spLocks noChangeShapeType="1"/>
            </p:cNvSpPr>
            <p:nvPr/>
          </p:nvSpPr>
          <p:spPr bwMode="auto">
            <a:xfrm>
              <a:off x="3515" y="1706"/>
              <a:ext cx="0" cy="2359"/>
            </a:xfrm>
            <a:prstGeom prst="line">
              <a:avLst/>
            </a:prstGeom>
            <a:noFill/>
            <a:ln w="12700" cap="sq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" name="Line 691"/>
            <p:cNvSpPr>
              <a:spLocks noChangeShapeType="1"/>
            </p:cNvSpPr>
            <p:nvPr/>
          </p:nvSpPr>
          <p:spPr bwMode="auto">
            <a:xfrm>
              <a:off x="2018" y="2885"/>
              <a:ext cx="2903" cy="0"/>
            </a:xfrm>
            <a:prstGeom prst="line">
              <a:avLst/>
            </a:prstGeom>
            <a:noFill/>
            <a:ln w="12700" cap="sq">
              <a:solidFill>
                <a:srgbClr val="FF0000"/>
              </a:solidFill>
              <a:round/>
              <a:headEnd type="none" w="sm" len="sm"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" name="Oval 692"/>
            <p:cNvSpPr>
              <a:spLocks noChangeArrowheads="1"/>
            </p:cNvSpPr>
            <p:nvPr/>
          </p:nvSpPr>
          <p:spPr bwMode="auto">
            <a:xfrm>
              <a:off x="2490" y="1887"/>
              <a:ext cx="2041" cy="1996"/>
            </a:xfrm>
            <a:prstGeom prst="ellipse">
              <a:avLst/>
            </a:prstGeom>
            <a:noFill/>
            <a:ln w="25400" cap="sq">
              <a:solidFill>
                <a:srgbClr val="3817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693"/>
            <p:cNvSpPr>
              <a:spLocks noChangeShapeType="1"/>
            </p:cNvSpPr>
            <p:nvPr/>
          </p:nvSpPr>
          <p:spPr bwMode="auto">
            <a:xfrm flipV="1">
              <a:off x="3515" y="2205"/>
              <a:ext cx="726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Line 694"/>
            <p:cNvSpPr>
              <a:spLocks noChangeShapeType="1"/>
            </p:cNvSpPr>
            <p:nvPr/>
          </p:nvSpPr>
          <p:spPr bwMode="auto">
            <a:xfrm>
              <a:off x="3515" y="2704"/>
              <a:ext cx="136" cy="4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" name="Text Box 695"/>
            <p:cNvSpPr txBox="1">
              <a:spLocks noChangeArrowheads="1"/>
            </p:cNvSpPr>
            <p:nvPr/>
          </p:nvSpPr>
          <p:spPr bwMode="auto">
            <a:xfrm>
              <a:off x="3493" y="2500"/>
              <a:ext cx="373" cy="25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D2919"/>
                  </a:solidFill>
                </a:rPr>
                <a:t>45</a:t>
              </a:r>
              <a:r>
                <a:rPr lang="en-US" sz="2000" b="1" dirty="0">
                  <a:solidFill>
                    <a:srgbClr val="FD2919"/>
                  </a:solidFill>
                  <a:cs typeface="Times New Roman" pitchFamily="18" charset="0"/>
                </a:rPr>
                <a:t>°</a:t>
              </a:r>
            </a:p>
          </p:txBody>
        </p:sp>
        <p:sp>
          <p:nvSpPr>
            <p:cNvPr id="9" name="Oval 696"/>
            <p:cNvSpPr>
              <a:spLocks noChangeArrowheads="1"/>
            </p:cNvSpPr>
            <p:nvPr/>
          </p:nvSpPr>
          <p:spPr bwMode="auto">
            <a:xfrm>
              <a:off x="3742" y="1879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697"/>
            <p:cNvSpPr txBox="1">
              <a:spLocks noChangeArrowheads="1"/>
            </p:cNvSpPr>
            <p:nvPr/>
          </p:nvSpPr>
          <p:spPr bwMode="auto">
            <a:xfrm>
              <a:off x="3797" y="1674"/>
              <a:ext cx="422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</a:t>
              </a:r>
              <a:r>
                <a:rPr lang="en-US" i="1"/>
                <a:t>x</a:t>
              </a:r>
              <a:r>
                <a:rPr lang="en-US"/>
                <a:t>, </a:t>
              </a:r>
              <a:r>
                <a:rPr lang="en-US" i="1"/>
                <a:t>y</a:t>
              </a:r>
              <a:r>
                <a:rPr lang="en-US"/>
                <a:t>)</a:t>
              </a:r>
            </a:p>
          </p:txBody>
        </p:sp>
        <p:sp>
          <p:nvSpPr>
            <p:cNvPr id="11" name="Oval 698"/>
            <p:cNvSpPr>
              <a:spLocks noChangeArrowheads="1"/>
            </p:cNvSpPr>
            <p:nvPr/>
          </p:nvSpPr>
          <p:spPr bwMode="auto">
            <a:xfrm>
              <a:off x="3742" y="3793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699"/>
            <p:cNvSpPr>
              <a:spLocks noChangeArrowheads="1"/>
            </p:cNvSpPr>
            <p:nvPr/>
          </p:nvSpPr>
          <p:spPr bwMode="auto">
            <a:xfrm>
              <a:off x="3198" y="1879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700"/>
            <p:cNvSpPr>
              <a:spLocks noChangeArrowheads="1"/>
            </p:cNvSpPr>
            <p:nvPr/>
          </p:nvSpPr>
          <p:spPr bwMode="auto">
            <a:xfrm>
              <a:off x="3198" y="3793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701"/>
            <p:cNvSpPr>
              <a:spLocks noChangeArrowheads="1"/>
            </p:cNvSpPr>
            <p:nvPr/>
          </p:nvSpPr>
          <p:spPr bwMode="auto">
            <a:xfrm>
              <a:off x="4458" y="2614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702"/>
            <p:cNvSpPr>
              <a:spLocks noChangeArrowheads="1"/>
            </p:cNvSpPr>
            <p:nvPr/>
          </p:nvSpPr>
          <p:spPr bwMode="auto">
            <a:xfrm>
              <a:off x="2471" y="2614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703"/>
            <p:cNvSpPr>
              <a:spLocks noChangeArrowheads="1"/>
            </p:cNvSpPr>
            <p:nvPr/>
          </p:nvSpPr>
          <p:spPr bwMode="auto">
            <a:xfrm>
              <a:off x="4458" y="3067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704"/>
            <p:cNvSpPr>
              <a:spLocks noChangeArrowheads="1"/>
            </p:cNvSpPr>
            <p:nvPr/>
          </p:nvSpPr>
          <p:spPr bwMode="auto">
            <a:xfrm>
              <a:off x="2472" y="3067"/>
              <a:ext cx="91" cy="91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705"/>
            <p:cNvSpPr txBox="1">
              <a:spLocks noChangeArrowheads="1"/>
            </p:cNvSpPr>
            <p:nvPr/>
          </p:nvSpPr>
          <p:spPr bwMode="auto">
            <a:xfrm>
              <a:off x="4513" y="2432"/>
              <a:ext cx="422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</a:t>
              </a:r>
              <a:r>
                <a:rPr lang="en-US" i="1"/>
                <a:t>y</a:t>
              </a:r>
              <a:r>
                <a:rPr lang="en-US"/>
                <a:t>, </a:t>
              </a:r>
              <a:r>
                <a:rPr lang="en-US" i="1"/>
                <a:t>x</a:t>
              </a:r>
              <a:r>
                <a:rPr lang="en-US"/>
                <a:t>)</a:t>
              </a:r>
            </a:p>
          </p:txBody>
        </p:sp>
        <p:sp>
          <p:nvSpPr>
            <p:cNvPr id="19" name="Text Box 706"/>
            <p:cNvSpPr txBox="1">
              <a:spLocks noChangeArrowheads="1"/>
            </p:cNvSpPr>
            <p:nvPr/>
          </p:nvSpPr>
          <p:spPr bwMode="auto">
            <a:xfrm>
              <a:off x="2653" y="1661"/>
              <a:ext cx="471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(-</a:t>
              </a:r>
              <a:r>
                <a:rPr lang="en-US" i="1"/>
                <a:t>x</a:t>
              </a:r>
              <a:r>
                <a:rPr lang="en-US"/>
                <a:t>, </a:t>
              </a:r>
              <a:r>
                <a:rPr lang="en-US" i="1"/>
                <a:t>y</a:t>
              </a:r>
              <a:r>
                <a:rPr lang="en-US"/>
                <a:t>)</a:t>
              </a:r>
            </a:p>
          </p:txBody>
        </p:sp>
        <p:sp>
          <p:nvSpPr>
            <p:cNvPr id="20" name="Text Box 707"/>
            <p:cNvSpPr txBox="1">
              <a:spLocks noChangeArrowheads="1"/>
            </p:cNvSpPr>
            <p:nvPr/>
          </p:nvSpPr>
          <p:spPr bwMode="auto">
            <a:xfrm>
              <a:off x="4515" y="3006"/>
              <a:ext cx="464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</a:t>
              </a:r>
              <a:r>
                <a:rPr lang="en-US" i="1"/>
                <a:t>y</a:t>
              </a:r>
              <a:r>
                <a:rPr lang="en-US"/>
                <a:t>, </a:t>
              </a:r>
              <a:r>
                <a:rPr lang="en-US" i="1"/>
                <a:t>-x</a:t>
              </a:r>
              <a:r>
                <a:rPr lang="en-US"/>
                <a:t>)</a:t>
              </a:r>
            </a:p>
          </p:txBody>
        </p:sp>
        <p:sp>
          <p:nvSpPr>
            <p:cNvPr id="21" name="Text Box 708"/>
            <p:cNvSpPr txBox="1">
              <a:spLocks noChangeArrowheads="1"/>
            </p:cNvSpPr>
            <p:nvPr/>
          </p:nvSpPr>
          <p:spPr bwMode="auto">
            <a:xfrm>
              <a:off x="3803" y="3777"/>
              <a:ext cx="471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</a:t>
              </a:r>
              <a:r>
                <a:rPr lang="en-US" i="1"/>
                <a:t>x</a:t>
              </a:r>
              <a:r>
                <a:rPr lang="en-US"/>
                <a:t>, -</a:t>
              </a:r>
              <a:r>
                <a:rPr lang="en-US" i="1"/>
                <a:t>y</a:t>
              </a:r>
              <a:r>
                <a:rPr lang="en-US"/>
                <a:t>)</a:t>
              </a:r>
            </a:p>
          </p:txBody>
        </p:sp>
        <p:sp>
          <p:nvSpPr>
            <p:cNvPr id="22" name="Text Box 709"/>
            <p:cNvSpPr txBox="1">
              <a:spLocks noChangeArrowheads="1"/>
            </p:cNvSpPr>
            <p:nvPr/>
          </p:nvSpPr>
          <p:spPr bwMode="auto">
            <a:xfrm>
              <a:off x="2605" y="3777"/>
              <a:ext cx="519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(-</a:t>
              </a:r>
              <a:r>
                <a:rPr lang="en-US" i="1"/>
                <a:t>x</a:t>
              </a:r>
              <a:r>
                <a:rPr lang="en-US"/>
                <a:t>, -</a:t>
              </a:r>
              <a:r>
                <a:rPr lang="en-US" i="1"/>
                <a:t>y</a:t>
              </a:r>
              <a:r>
                <a:rPr lang="en-US"/>
                <a:t>)</a:t>
              </a:r>
            </a:p>
          </p:txBody>
        </p:sp>
        <p:sp>
          <p:nvSpPr>
            <p:cNvPr id="23" name="Text Box 710"/>
            <p:cNvSpPr txBox="1">
              <a:spLocks noChangeArrowheads="1"/>
            </p:cNvSpPr>
            <p:nvPr/>
          </p:nvSpPr>
          <p:spPr bwMode="auto">
            <a:xfrm>
              <a:off x="1975" y="2432"/>
              <a:ext cx="471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(-</a:t>
              </a:r>
              <a:r>
                <a:rPr lang="en-US" i="1"/>
                <a:t>y</a:t>
              </a:r>
              <a:r>
                <a:rPr lang="en-US"/>
                <a:t>, </a:t>
              </a:r>
              <a:r>
                <a:rPr lang="en-US" i="1"/>
                <a:t>x</a:t>
              </a:r>
              <a:r>
                <a:rPr lang="en-US"/>
                <a:t>)</a:t>
              </a:r>
            </a:p>
          </p:txBody>
        </p:sp>
        <p:sp>
          <p:nvSpPr>
            <p:cNvPr id="24" name="Text Box 711"/>
            <p:cNvSpPr txBox="1">
              <a:spLocks noChangeArrowheads="1"/>
            </p:cNvSpPr>
            <p:nvPr/>
          </p:nvSpPr>
          <p:spPr bwMode="auto">
            <a:xfrm>
              <a:off x="1882" y="3006"/>
              <a:ext cx="511" cy="23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/>
                <a:t>(</a:t>
              </a:r>
              <a:r>
                <a:rPr lang="en-US" i="1"/>
                <a:t>-y</a:t>
              </a:r>
              <a:r>
                <a:rPr lang="en-US"/>
                <a:t>, </a:t>
              </a:r>
              <a:r>
                <a:rPr lang="en-US" i="1"/>
                <a:t>-x</a:t>
              </a:r>
              <a:r>
                <a:rPr lang="en-US"/>
                <a:t>)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81000" y="533400"/>
            <a:ext cx="701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Forte" pitchFamily="66" charset="0"/>
              </a:rPr>
              <a:t>Use 8-fold symmetry and only compute pixel positions for the 45</a:t>
            </a:r>
            <a:r>
              <a:rPr lang="en-US" sz="2800" dirty="0" smtClean="0">
                <a:latin typeface="Forte" pitchFamily="66" charset="0"/>
                <a:cs typeface="Times New Roman" pitchFamily="18" charset="0"/>
              </a:rPr>
              <a:t>° sector.</a:t>
            </a:r>
          </a:p>
        </p:txBody>
      </p:sp>
      <p:graphicFrame>
        <p:nvGraphicFramePr>
          <p:cNvPr id="26" name="Group 1193"/>
          <p:cNvGraphicFramePr>
            <a:graphicFrameLocks noGrp="1"/>
          </p:cNvGraphicFramePr>
          <p:nvPr/>
        </p:nvGraphicFramePr>
        <p:xfrm>
          <a:off x="4800594" y="1828801"/>
          <a:ext cx="3886204" cy="3886375"/>
        </p:xfrm>
        <a:graphic>
          <a:graphicData uri="http://schemas.openxmlformats.org/drawingml/2006/table">
            <a:tbl>
              <a:tblPr/>
              <a:tblGrid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  <a:gridCol w="277586"/>
              </a:tblGrid>
              <a:tr h="3223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3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9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3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6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6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8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dissolve/>
    <p:sndAc>
      <p:stSnd>
        <p:snd r:embed="rId2" name="click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202</TotalTime>
  <Words>572</Words>
  <Application>Microsoft Office PowerPoint</Application>
  <PresentationFormat>On-screen Show (4:3)</PresentationFormat>
  <Paragraphs>115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MID-POINT CIRCLE ALGORITHM</vt:lpstr>
      <vt:lpstr>Defination</vt:lpstr>
      <vt:lpstr>Slide 3</vt:lpstr>
      <vt:lpstr>Slide 4</vt:lpstr>
      <vt:lpstr>Slide 5</vt:lpstr>
      <vt:lpstr>Slide 6</vt:lpstr>
      <vt:lpstr>Slide 7</vt:lpstr>
      <vt:lpstr>Slide 8</vt:lpstr>
      <vt:lpstr>The circles can be drawn with different radius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MID-POINT CIRCLE ALGORITHM</dc:title>
  <dc:creator>Anju</dc:creator>
  <cp:lastModifiedBy>rajesh</cp:lastModifiedBy>
  <cp:revision>63</cp:revision>
  <dcterms:created xsi:type="dcterms:W3CDTF">2006-08-16T00:00:00Z</dcterms:created>
  <dcterms:modified xsi:type="dcterms:W3CDTF">2014-11-25T10:19:01Z</dcterms:modified>
</cp:coreProperties>
</file>