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6"/>
  </p:notesMasterIdLst>
  <p:sldIdLst>
    <p:sldId id="256" r:id="rId2"/>
    <p:sldId id="265" r:id="rId3"/>
    <p:sldId id="258" r:id="rId4"/>
    <p:sldId id="257" r:id="rId5"/>
    <p:sldId id="263" r:id="rId6"/>
    <p:sldId id="264" r:id="rId7"/>
    <p:sldId id="259" r:id="rId8"/>
    <p:sldId id="268" r:id="rId9"/>
    <p:sldId id="260" r:id="rId10"/>
    <p:sldId id="266" r:id="rId11"/>
    <p:sldId id="267" r:id="rId12"/>
    <p:sldId id="261" r:id="rId13"/>
    <p:sldId id="262"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6FAFB8-BF2C-45F0-95D5-015A928FE710}" type="datetimeFigureOut">
              <a:rPr lang="en-IN" smtClean="0"/>
              <a:pPr/>
              <a:t>11/12/2015</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E11625-2C10-4940-89DA-112FD3AC8731}" type="slidenum">
              <a:rPr lang="en-IN" smtClean="0"/>
              <a:pPr/>
              <a:t>‹#›</a:t>
            </a:fld>
            <a:endParaRPr lang="en-IN"/>
          </a:p>
        </p:txBody>
      </p:sp>
    </p:spTree>
    <p:extLst>
      <p:ext uri="{BB962C8B-B14F-4D97-AF65-F5344CB8AC3E}">
        <p14:creationId xmlns:p14="http://schemas.microsoft.com/office/powerpoint/2010/main" xmlns="" val="2075937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7E11625-2C10-4940-89DA-112FD3AC8731}" type="slidenum">
              <a:rPr lang="en-IN" smtClean="0"/>
              <a:pPr/>
              <a:t>14</a:t>
            </a:fld>
            <a:endParaRPr lang="en-IN"/>
          </a:p>
        </p:txBody>
      </p:sp>
    </p:spTree>
    <p:extLst>
      <p:ext uri="{BB962C8B-B14F-4D97-AF65-F5344CB8AC3E}">
        <p14:creationId xmlns:p14="http://schemas.microsoft.com/office/powerpoint/2010/main" xmlns="" val="75287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D8BD707-D9CF-40AE-B4C6-C98DA3205C09}" type="datetimeFigureOut">
              <a:rPr lang="en-US" smtClean="0"/>
              <a:pPr/>
              <a:t>12/11/2015</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D8BD707-D9CF-40AE-B4C6-C98DA3205C09}" type="datetimeFigureOut">
              <a:rPr lang="en-US" smtClean="0"/>
              <a:pPr/>
              <a:t>12/11/2015</a:t>
            </a:fld>
            <a:endParaRPr lang="en-US"/>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D8BD707-D9CF-40AE-B4C6-C98DA3205C09}" type="datetimeFigureOut">
              <a:rPr lang="en-US" smtClean="0"/>
              <a:pPr/>
              <a:t>12/11/2015</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12/11/2015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D8BD707-D9CF-40AE-B4C6-C98DA3205C09}" type="datetimeFigureOut">
              <a:rPr lang="en-US" smtClean="0"/>
              <a:pPr/>
              <a:t>12/11/2015</a:t>
            </a:fld>
            <a:endParaRPr lang="en-US"/>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D8BD707-D9CF-40AE-B4C6-C98DA3205C09}" type="datetimeFigureOut">
              <a:rPr lang="en-US" smtClean="0"/>
              <a:pPr/>
              <a:t>12/11/2015</a:t>
            </a:fld>
            <a:endParaRPr lang="en-US"/>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D8BD707-D9CF-40AE-B4C6-C98DA3205C09}" type="datetimeFigureOut">
              <a:rPr lang="en-US" smtClean="0"/>
              <a:pPr/>
              <a:t>12/11/2015</a:t>
            </a:fld>
            <a:endParaRPr lang="en-US"/>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D8BD707-D9CF-40AE-B4C6-C98DA3205C09}" type="datetimeFigureOut">
              <a:rPr lang="en-US" smtClean="0"/>
              <a:pPr/>
              <a:t>12/11/2015</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74638"/>
            <a:ext cx="8229600" cy="5973762"/>
          </a:xfrm>
        </p:spPr>
        <p:txBody>
          <a:bodyPr>
            <a:normAutofit/>
          </a:bodyPr>
          <a:lstStyle/>
          <a:p>
            <a:r>
              <a:rPr lang="en-US" sz="6000" b="1" dirty="0" smtClean="0">
                <a:latin typeface="Arial Rounded MT Bold" pitchFamily="34" charset="0"/>
              </a:rPr>
              <a:t>MARKETING COMMUNICATION STRATEGY </a:t>
            </a:r>
            <a:endParaRPr lang="en-IN" sz="6000" b="1" dirty="0">
              <a:latin typeface="Arial Rounded MT Bold" pitchFamily="34" charset="0"/>
            </a:endParaRPr>
          </a:p>
        </p:txBody>
      </p:sp>
    </p:spTree>
    <p:extLst>
      <p:ext uri="{BB962C8B-B14F-4D97-AF65-F5344CB8AC3E}">
        <p14:creationId xmlns:p14="http://schemas.microsoft.com/office/powerpoint/2010/main" xmlns="" val="647697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r>
              <a:rPr lang="en-US" sz="4000" dirty="0" smtClean="0">
                <a:latin typeface="Britannic Bold" pitchFamily="34" charset="0"/>
              </a:rPr>
              <a:t>Marketing definition  </a:t>
            </a:r>
            <a:endParaRPr lang="en-IN" sz="4000" dirty="0">
              <a:latin typeface="Britannic Bold" pitchFamily="34" charset="0"/>
            </a:endParaRPr>
          </a:p>
        </p:txBody>
      </p:sp>
      <p:sp>
        <p:nvSpPr>
          <p:cNvPr id="4" name="Content Placeholder 3"/>
          <p:cNvSpPr>
            <a:spLocks noGrp="1"/>
          </p:cNvSpPr>
          <p:nvPr>
            <p:ph sz="quarter" idx="1"/>
          </p:nvPr>
        </p:nvSpPr>
        <p:spPr/>
        <p:txBody>
          <a:bodyPr>
            <a:noAutofit/>
          </a:bodyPr>
          <a:lstStyle/>
          <a:p>
            <a:pPr marL="0" indent="0">
              <a:buNone/>
            </a:pPr>
            <a:r>
              <a:rPr lang="en-US" dirty="0" smtClean="0">
                <a:latin typeface="Arial Rounded MT Bold" pitchFamily="34" charset="0"/>
              </a:rPr>
              <a:t>According to American Marketing Association </a:t>
            </a:r>
          </a:p>
          <a:p>
            <a:pPr marL="0" indent="0">
              <a:buNone/>
            </a:pPr>
            <a:r>
              <a:rPr lang="en-US" dirty="0" smtClean="0">
                <a:latin typeface="Arial Rounded MT Bold" pitchFamily="34" charset="0"/>
              </a:rPr>
              <a:t>“marketing is the activity, set of institutions, and processes for creating , communicating, delivering, and exchanging offering that have value for customers, clients, partners, and society at large.”  </a:t>
            </a:r>
            <a:endParaRPr lang="en-IN" dirty="0">
              <a:latin typeface="Arial Rounded MT Bold" pitchFamily="34" charset="0"/>
            </a:endParaRPr>
          </a:p>
        </p:txBody>
      </p:sp>
      <p:sp>
        <p:nvSpPr>
          <p:cNvPr id="2" name="Content Placeholder 1"/>
          <p:cNvSpPr>
            <a:spLocks noGrp="1"/>
          </p:cNvSpPr>
          <p:nvPr>
            <p:ph sz="quarter" idx="2"/>
          </p:nvPr>
        </p:nvSpPr>
        <p:spPr/>
        <p:txBody>
          <a:bodyPr>
            <a:normAutofit/>
          </a:bodyPr>
          <a:lstStyle/>
          <a:p>
            <a:endParaRPr lang="en-IN"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286248" y="2643182"/>
            <a:ext cx="3643338" cy="3124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27139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heel(1)">
                                      <p:cBhvr>
                                        <p:cTn id="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normAutofit/>
          </a:bodyPr>
          <a:lstStyle/>
          <a:p>
            <a:r>
              <a:rPr lang="en-US" sz="4000" dirty="0" smtClean="0"/>
              <a:t>Marketing communication </a:t>
            </a:r>
            <a:endParaRPr lang="en-IN" sz="4000" dirty="0"/>
          </a:p>
        </p:txBody>
      </p:sp>
      <p:sp>
        <p:nvSpPr>
          <p:cNvPr id="3" name="Content Placeholder 2"/>
          <p:cNvSpPr>
            <a:spLocks noGrp="1"/>
          </p:cNvSpPr>
          <p:nvPr>
            <p:ph sz="quarter" idx="1"/>
          </p:nvPr>
        </p:nvSpPr>
        <p:spPr>
          <a:xfrm>
            <a:off x="457200" y="1638300"/>
            <a:ext cx="3657600" cy="4572000"/>
          </a:xfrm>
        </p:spPr>
        <p:txBody>
          <a:bodyPr/>
          <a:lstStyle/>
          <a:p>
            <a:pPr marL="0" indent="0">
              <a:buNone/>
            </a:pPr>
            <a:r>
              <a:rPr lang="en-US" sz="3200" b="1" i="1" dirty="0" smtClean="0"/>
              <a:t>Meaning</a:t>
            </a:r>
            <a:r>
              <a:rPr lang="en-US" dirty="0" smtClean="0"/>
              <a:t> : </a:t>
            </a:r>
          </a:p>
          <a:p>
            <a:pPr marL="0" indent="0">
              <a:buNone/>
            </a:pPr>
            <a:r>
              <a:rPr lang="en-US" dirty="0" smtClean="0"/>
              <a:t>Marketing communication is to coordinated promotional messages delivered one or more channels such as print, radio, television,      direct- mail, and personal selling</a:t>
            </a:r>
            <a:endParaRPr lang="en-IN" dirty="0"/>
          </a:p>
        </p:txBody>
      </p:sp>
      <p:sp>
        <p:nvSpPr>
          <p:cNvPr id="4" name="Content Placeholder 3"/>
          <p:cNvSpPr>
            <a:spLocks noGrp="1"/>
          </p:cNvSpPr>
          <p:nvPr>
            <p:ph sz="quarter" idx="2"/>
          </p:nvPr>
        </p:nvSpPr>
        <p:spPr/>
        <p:txBody>
          <a:bodyPr/>
          <a:lstStyle/>
          <a:p>
            <a:endParaRPr lang="en-IN"/>
          </a:p>
        </p:txBody>
      </p:sp>
      <p:pic>
        <p:nvPicPr>
          <p:cNvPr id="2050" name="Picture 2" descr="C:\Users\USER\Desktop\dd\images-1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343400" y="1600200"/>
            <a:ext cx="4038600" cy="3276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0901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fltVal val="0"/>
                                          </p:val>
                                        </p:tav>
                                        <p:tav tm="100000">
                                          <p:val>
                                            <p:strVal val="#ppt_w"/>
                                          </p:val>
                                        </p:tav>
                                      </p:tavLst>
                                    </p:anim>
                                    <p:anim calcmode="lin" valueType="num">
                                      <p:cBhvr>
                                        <p:cTn id="8" dur="1000" fill="hold"/>
                                        <p:tgtEl>
                                          <p:spTgt spid="2050"/>
                                        </p:tgtEl>
                                        <p:attrNameLst>
                                          <p:attrName>ppt_h</p:attrName>
                                        </p:attrNameLst>
                                      </p:cBhvr>
                                      <p:tavLst>
                                        <p:tav tm="0">
                                          <p:val>
                                            <p:fltVal val="0"/>
                                          </p:val>
                                        </p:tav>
                                        <p:tav tm="100000">
                                          <p:val>
                                            <p:strVal val="#ppt_h"/>
                                          </p:val>
                                        </p:tav>
                                      </p:tavLst>
                                    </p:anim>
                                    <p:anim calcmode="lin" valueType="num">
                                      <p:cBhvr>
                                        <p:cTn id="9" dur="1000" fill="hold"/>
                                        <p:tgtEl>
                                          <p:spTgt spid="2050"/>
                                        </p:tgtEl>
                                        <p:attrNameLst>
                                          <p:attrName>style.rotation</p:attrName>
                                        </p:attrNameLst>
                                      </p:cBhvr>
                                      <p:tavLst>
                                        <p:tav tm="0">
                                          <p:val>
                                            <p:fltVal val="90"/>
                                          </p:val>
                                        </p:tav>
                                        <p:tav tm="100000">
                                          <p:val>
                                            <p:fltVal val="0"/>
                                          </p:val>
                                        </p:tav>
                                      </p:tavLst>
                                    </p:anim>
                                    <p:animEffect transition="in" filter="fade">
                                      <p:cBhvr>
                                        <p:cTn id="10"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normAutofit/>
          </a:bodyPr>
          <a:lstStyle/>
          <a:p>
            <a:r>
              <a:rPr lang="en-US" sz="3200" dirty="0" smtClean="0">
                <a:latin typeface="Arial Black" pitchFamily="34" charset="0"/>
              </a:rPr>
              <a:t>What is marketing communication strategy</a:t>
            </a:r>
            <a:endParaRPr lang="en-IN" sz="3200" dirty="0">
              <a:latin typeface="Arial Black" pitchFamily="34" charset="0"/>
            </a:endParaRPr>
          </a:p>
        </p:txBody>
      </p:sp>
      <p:sp>
        <p:nvSpPr>
          <p:cNvPr id="4" name="Content Placeholder 3"/>
          <p:cNvSpPr>
            <a:spLocks noGrp="1"/>
          </p:cNvSpPr>
          <p:nvPr>
            <p:ph sz="quarter" idx="1"/>
          </p:nvPr>
        </p:nvSpPr>
        <p:spPr>
          <a:xfrm>
            <a:off x="228600" y="1447800"/>
            <a:ext cx="8229600" cy="4114800"/>
          </a:xfrm>
        </p:spPr>
        <p:txBody>
          <a:bodyPr>
            <a:noAutofit/>
          </a:bodyPr>
          <a:lstStyle/>
          <a:p>
            <a:pPr>
              <a:buFont typeface="Wingdings" pitchFamily="2" charset="2"/>
              <a:buChar char="Ø"/>
            </a:pPr>
            <a:r>
              <a:rPr lang="en-US" sz="2800" dirty="0" smtClean="0">
                <a:latin typeface="Arial Rounded MT Bold" pitchFamily="34" charset="0"/>
              </a:rPr>
              <a:t>It helps to develop brand awareness, which means that consumers translate product information into perceptions about the product’s attributes and its position within the larger market </a:t>
            </a:r>
          </a:p>
          <a:p>
            <a:pPr>
              <a:buFont typeface="Wingdings" pitchFamily="2" charset="2"/>
              <a:buChar char="Ø"/>
            </a:pPr>
            <a:r>
              <a:rPr lang="en-US" sz="2800" dirty="0" smtClean="0">
                <a:latin typeface="Arial Rounded MT Bold" pitchFamily="34" charset="0"/>
              </a:rPr>
              <a:t>Marketing communication is to retain the product’s current customer base, and to cement relationships with customers and suppliers </a:t>
            </a:r>
          </a:p>
          <a:p>
            <a:pPr>
              <a:buFont typeface="Wingdings" pitchFamily="2" charset="2"/>
              <a:buChar char="Ø"/>
            </a:pPr>
            <a:r>
              <a:rPr lang="en-US" sz="2800" dirty="0" smtClean="0">
                <a:latin typeface="Arial Rounded MT Bold" pitchFamily="34" charset="0"/>
              </a:rPr>
              <a:t>It defines the business plan for product information dissemination and brand awareness development</a:t>
            </a:r>
            <a:endParaRPr lang="en-IN" sz="2800" dirty="0">
              <a:latin typeface="Arial Rounded MT Bold" pitchFamily="34" charset="0"/>
            </a:endParaRPr>
          </a:p>
        </p:txBody>
      </p:sp>
    </p:spTree>
    <p:extLst>
      <p:ext uri="{BB962C8B-B14F-4D97-AF65-F5344CB8AC3E}">
        <p14:creationId xmlns:p14="http://schemas.microsoft.com/office/powerpoint/2010/main" xmlns="" val="952675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sz="quarter" idx="1"/>
          </p:nvPr>
        </p:nvSpPr>
        <p:spPr/>
        <p:txBody>
          <a:bodyPr/>
          <a:lstStyle/>
          <a:p>
            <a:endParaRPr lang="en-IN"/>
          </a:p>
        </p:txBody>
      </p:sp>
      <p:pic>
        <p:nvPicPr>
          <p:cNvPr id="1026" name="Picture 2" descr="C:\Users\USER\Desktop\dd\images-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228600"/>
            <a:ext cx="8534400" cy="6172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7973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heel(1)">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2"/>
          </p:nvPr>
        </p:nvSpPr>
        <p:spPr>
          <a:xfrm>
            <a:off x="228600" y="1219200"/>
            <a:ext cx="3657600" cy="4038600"/>
          </a:xfrm>
        </p:spPr>
        <p:txBody>
          <a:bodyPr>
            <a:noAutofit/>
          </a:bodyPr>
          <a:lstStyle/>
          <a:p>
            <a:pPr marL="0" indent="0">
              <a:buNone/>
            </a:pPr>
            <a:r>
              <a:rPr lang="en-US" dirty="0" smtClean="0">
                <a:latin typeface="Aharoni" pitchFamily="2" charset="-79"/>
                <a:cs typeface="Aharoni" pitchFamily="2" charset="-79"/>
              </a:rPr>
              <a:t>Strategy is a plan designed to achieve a long-term aim. </a:t>
            </a:r>
          </a:p>
          <a:p>
            <a:r>
              <a:rPr lang="en-US" dirty="0" smtClean="0">
                <a:latin typeface="Aharoni" pitchFamily="2" charset="-79"/>
                <a:cs typeface="Aharoni" pitchFamily="2" charset="-79"/>
              </a:rPr>
              <a:t>Scanning the marketing environment </a:t>
            </a:r>
            <a:endParaRPr lang="en-US" dirty="0">
              <a:latin typeface="Aharoni" pitchFamily="2" charset="-79"/>
              <a:cs typeface="Aharoni" pitchFamily="2" charset="-79"/>
            </a:endParaRPr>
          </a:p>
          <a:p>
            <a:r>
              <a:rPr lang="en-US" dirty="0" smtClean="0">
                <a:latin typeface="Aharoni" pitchFamily="2" charset="-79"/>
                <a:cs typeface="Aharoni" pitchFamily="2" charset="-79"/>
              </a:rPr>
              <a:t>Internal scanning </a:t>
            </a:r>
          </a:p>
          <a:p>
            <a:r>
              <a:rPr lang="en-US" dirty="0" smtClean="0">
                <a:latin typeface="Aharoni" pitchFamily="2" charset="-79"/>
                <a:cs typeface="Aharoni" pitchFamily="2" charset="-79"/>
              </a:rPr>
              <a:t>Setting the marketing objectives</a:t>
            </a:r>
          </a:p>
          <a:p>
            <a:r>
              <a:rPr lang="en-US" dirty="0" smtClean="0">
                <a:latin typeface="Aharoni" pitchFamily="2" charset="-79"/>
                <a:cs typeface="Aharoni" pitchFamily="2" charset="-79"/>
              </a:rPr>
              <a:t>Formulating the marketing strategy </a:t>
            </a:r>
          </a:p>
          <a:p>
            <a:r>
              <a:rPr lang="en-US" dirty="0">
                <a:latin typeface="Aharoni" pitchFamily="2" charset="-79"/>
                <a:cs typeface="Aharoni" pitchFamily="2" charset="-79"/>
              </a:rPr>
              <a:t> </a:t>
            </a:r>
            <a:r>
              <a:rPr lang="en-US" dirty="0" smtClean="0">
                <a:latin typeface="Aharoni" pitchFamily="2" charset="-79"/>
                <a:cs typeface="Aharoni" pitchFamily="2" charset="-79"/>
              </a:rPr>
              <a:t>developing the functional plans </a:t>
            </a:r>
          </a:p>
        </p:txBody>
      </p:sp>
      <p:sp>
        <p:nvSpPr>
          <p:cNvPr id="11" name="Content Placeholder 10"/>
          <p:cNvSpPr>
            <a:spLocks noGrp="1"/>
          </p:cNvSpPr>
          <p:nvPr>
            <p:ph sz="quarter" idx="4"/>
          </p:nvPr>
        </p:nvSpPr>
        <p:spPr/>
        <p:txBody>
          <a:bodyPr/>
          <a:lstStyle/>
          <a:p>
            <a:endParaRPr lang="en-IN" dirty="0"/>
          </a:p>
        </p:txBody>
      </p:sp>
      <p:sp>
        <p:nvSpPr>
          <p:cNvPr id="9" name="Text Placeholder 8"/>
          <p:cNvSpPr>
            <a:spLocks noGrp="1"/>
          </p:cNvSpPr>
          <p:nvPr>
            <p:ph type="body" sz="quarter" idx="1"/>
          </p:nvPr>
        </p:nvSpPr>
        <p:spPr>
          <a:xfrm>
            <a:off x="152400" y="27709"/>
            <a:ext cx="3657600" cy="938784"/>
          </a:xfrm>
        </p:spPr>
        <p:style>
          <a:lnRef idx="1">
            <a:schemeClr val="accent6"/>
          </a:lnRef>
          <a:fillRef idx="2">
            <a:schemeClr val="accent6"/>
          </a:fillRef>
          <a:effectRef idx="1">
            <a:schemeClr val="accent6"/>
          </a:effectRef>
          <a:fontRef idx="minor">
            <a:schemeClr val="dk1"/>
          </a:fontRef>
        </p:style>
        <p:txBody>
          <a:bodyPr>
            <a:noAutofit/>
          </a:bodyPr>
          <a:lstStyle/>
          <a:p>
            <a:r>
              <a:rPr lang="en-US" sz="2800" b="0" dirty="0" smtClean="0">
                <a:latin typeface="Aharoni" pitchFamily="2" charset="-79"/>
                <a:cs typeface="Aharoni" pitchFamily="2" charset="-79"/>
              </a:rPr>
              <a:t>Marketing strategy process or planning </a:t>
            </a:r>
            <a:endParaRPr lang="en-IN" sz="2800" b="0" dirty="0">
              <a:latin typeface="Aharoni" pitchFamily="2" charset="-79"/>
              <a:cs typeface="Aharoni" pitchFamily="2" charset="-79"/>
            </a:endParaRPr>
          </a:p>
        </p:txBody>
      </p:sp>
      <p:sp>
        <p:nvSpPr>
          <p:cNvPr id="10" name="Text Placeholder 9"/>
          <p:cNvSpPr>
            <a:spLocks noGrp="1"/>
          </p:cNvSpPr>
          <p:nvPr>
            <p:ph type="body" sz="quarter" idx="3"/>
          </p:nvPr>
        </p:nvSpPr>
        <p:spPr/>
        <p:txBody>
          <a:bodyPr/>
          <a:lstStyle/>
          <a:p>
            <a:endParaRPr lang="en-IN"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343400" y="1524000"/>
            <a:ext cx="3971925" cy="2424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11816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randombar(horizontal)">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020762"/>
          </a:xfrm>
        </p:spPr>
        <p:style>
          <a:lnRef idx="3">
            <a:schemeClr val="lt1"/>
          </a:lnRef>
          <a:fillRef idx="1">
            <a:schemeClr val="accent3"/>
          </a:fillRef>
          <a:effectRef idx="1">
            <a:schemeClr val="accent3"/>
          </a:effectRef>
          <a:fontRef idx="minor">
            <a:schemeClr val="lt1"/>
          </a:fontRef>
        </p:style>
        <p:txBody>
          <a:bodyPr>
            <a:normAutofit/>
          </a:bodyPr>
          <a:lstStyle/>
          <a:p>
            <a:r>
              <a:rPr lang="en-US" dirty="0" smtClean="0">
                <a:latin typeface="Aharoni" pitchFamily="2" charset="-79"/>
                <a:cs typeface="Aharoni" pitchFamily="2" charset="-79"/>
              </a:rPr>
              <a:t>Marketing communication and its process</a:t>
            </a:r>
            <a:endParaRPr lang="en-IN" dirty="0">
              <a:latin typeface="Aharoni" pitchFamily="2" charset="-79"/>
              <a:cs typeface="Aharoni" pitchFamily="2" charset="-79"/>
            </a:endParaRPr>
          </a:p>
        </p:txBody>
      </p:sp>
      <p:sp>
        <p:nvSpPr>
          <p:cNvPr id="3" name="Content Placeholder 2"/>
          <p:cNvSpPr>
            <a:spLocks noGrp="1"/>
          </p:cNvSpPr>
          <p:nvPr>
            <p:ph sz="quarter" idx="1"/>
          </p:nvPr>
        </p:nvSpPr>
        <p:spPr>
          <a:xfrm>
            <a:off x="457200" y="1295400"/>
            <a:ext cx="7745505" cy="5105400"/>
          </a:xfrm>
        </p:spPr>
        <p:txBody>
          <a:bodyPr>
            <a:noAutofit/>
          </a:bodyPr>
          <a:lstStyle/>
          <a:p>
            <a:pPr marL="0" indent="0">
              <a:buNone/>
            </a:pPr>
            <a:r>
              <a:rPr lang="en-US" sz="2800" b="1" dirty="0" smtClean="0"/>
              <a:t>It essentially a part of the marketing mix the marketing mix defines the 4ps of marketing and promotion is what marketing communication is all about </a:t>
            </a:r>
          </a:p>
          <a:p>
            <a:pPr marL="0" indent="0">
              <a:buNone/>
            </a:pPr>
            <a:r>
              <a:rPr lang="en-US" sz="2800" b="1" dirty="0" smtClean="0"/>
              <a:t>Traditionally printed marketing was the whole sole method of conveying the messages to the consumers. However, in recent times, emails, blogs, television and company websites have become the trendy way of conveying the organization’s message to the consumers </a:t>
            </a:r>
            <a:endParaRPr lang="en-IN" sz="2800" b="1" dirty="0"/>
          </a:p>
        </p:txBody>
      </p:sp>
    </p:spTree>
    <p:extLst>
      <p:ext uri="{BB962C8B-B14F-4D97-AF65-F5344CB8AC3E}">
        <p14:creationId xmlns:p14="http://schemas.microsoft.com/office/powerpoint/2010/main" xmlns="" val="32112948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style>
          <a:lnRef idx="1">
            <a:schemeClr val="dk1"/>
          </a:lnRef>
          <a:fillRef idx="2">
            <a:schemeClr val="dk1"/>
          </a:fillRef>
          <a:effectRef idx="1">
            <a:schemeClr val="dk1"/>
          </a:effectRef>
          <a:fontRef idx="minor">
            <a:schemeClr val="dk1"/>
          </a:fontRef>
        </p:style>
        <p:txBody>
          <a:bodyPr>
            <a:normAutofit fontScale="90000"/>
          </a:bodyPr>
          <a:lstStyle/>
          <a:p>
            <a:r>
              <a:rPr lang="en-US" sz="3200" dirty="0" smtClean="0">
                <a:latin typeface="Arial Black" pitchFamily="34" charset="0"/>
              </a:rPr>
              <a:t>Marketing Communication process</a:t>
            </a:r>
            <a:endParaRPr lang="en-IN" sz="3200" dirty="0">
              <a:latin typeface="Arial Black" pitchFamily="34" charset="0"/>
            </a:endParaRPr>
          </a:p>
        </p:txBody>
      </p:sp>
      <p:sp>
        <p:nvSpPr>
          <p:cNvPr id="3" name="Content Placeholder 2"/>
          <p:cNvSpPr>
            <a:spLocks noGrp="1"/>
          </p:cNvSpPr>
          <p:nvPr>
            <p:ph sz="quarter" idx="1"/>
          </p:nvPr>
        </p:nvSpPr>
        <p:spPr/>
        <p:txBody>
          <a:bodyPr/>
          <a:lstStyle/>
          <a:p>
            <a:endParaRPr lang="en-IN"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1" y="1627909"/>
            <a:ext cx="7620000"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38125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500" fill="hold"/>
                                        <p:tgtEl>
                                          <p:spTgt spid="2050"/>
                                        </p:tgtEl>
                                        <p:attrNameLst>
                                          <p:attrName>ppt_w</p:attrName>
                                        </p:attrNameLst>
                                      </p:cBhvr>
                                      <p:tavLst>
                                        <p:tav tm="0">
                                          <p:val>
                                            <p:fltVal val="0"/>
                                          </p:val>
                                        </p:tav>
                                        <p:tav tm="100000">
                                          <p:val>
                                            <p:strVal val="#ppt_w"/>
                                          </p:val>
                                        </p:tav>
                                      </p:tavLst>
                                    </p:anim>
                                    <p:anim calcmode="lin" valueType="num">
                                      <p:cBhvr>
                                        <p:cTn id="8" dur="500" fill="hold"/>
                                        <p:tgtEl>
                                          <p:spTgt spid="2050"/>
                                        </p:tgtEl>
                                        <p:attrNameLst>
                                          <p:attrName>ppt_h</p:attrName>
                                        </p:attrNameLst>
                                      </p:cBhvr>
                                      <p:tavLst>
                                        <p:tav tm="0">
                                          <p:val>
                                            <p:fltVal val="0"/>
                                          </p:val>
                                        </p:tav>
                                        <p:tav tm="100000">
                                          <p:val>
                                            <p:strVal val="#ppt_h"/>
                                          </p:val>
                                        </p:tav>
                                      </p:tavLst>
                                    </p:anim>
                                    <p:animEffect transition="in" filter="fade">
                                      <p:cBhvr>
                                        <p:cTn id="9"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38100" y="2944089"/>
            <a:ext cx="2743200" cy="1143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Developing Marketing communication strategy </a:t>
            </a:r>
            <a:endParaRPr lang="en-IN" dirty="0"/>
          </a:p>
        </p:txBody>
      </p:sp>
      <p:sp>
        <p:nvSpPr>
          <p:cNvPr id="15" name="Rounded Rectangle 14"/>
          <p:cNvSpPr/>
          <p:nvPr/>
        </p:nvSpPr>
        <p:spPr>
          <a:xfrm>
            <a:off x="3813463" y="1740471"/>
            <a:ext cx="1600200" cy="457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E-mail</a:t>
            </a:r>
            <a:endParaRPr lang="en-IN" dirty="0"/>
          </a:p>
        </p:txBody>
      </p:sp>
      <p:sp>
        <p:nvSpPr>
          <p:cNvPr id="16" name="Rounded Rectangle 15"/>
          <p:cNvSpPr/>
          <p:nvPr/>
        </p:nvSpPr>
        <p:spPr>
          <a:xfrm>
            <a:off x="3813463" y="2322361"/>
            <a:ext cx="1600200" cy="3429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Web site </a:t>
            </a:r>
            <a:endParaRPr lang="en-IN" dirty="0"/>
          </a:p>
        </p:txBody>
      </p:sp>
      <p:sp>
        <p:nvSpPr>
          <p:cNvPr id="17" name="Rounded Rectangle 16"/>
          <p:cNvSpPr/>
          <p:nvPr/>
        </p:nvSpPr>
        <p:spPr>
          <a:xfrm>
            <a:off x="3789218" y="2791675"/>
            <a:ext cx="1624445" cy="457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seminars</a:t>
            </a:r>
            <a:endParaRPr lang="en-IN" dirty="0"/>
          </a:p>
        </p:txBody>
      </p:sp>
      <p:sp>
        <p:nvSpPr>
          <p:cNvPr id="18" name="Rounded Rectangle 17"/>
          <p:cNvSpPr/>
          <p:nvPr/>
        </p:nvSpPr>
        <p:spPr>
          <a:xfrm>
            <a:off x="3771900" y="1219192"/>
            <a:ext cx="1600200" cy="457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advertising</a:t>
            </a:r>
            <a:endParaRPr lang="en-IN" dirty="0"/>
          </a:p>
        </p:txBody>
      </p:sp>
      <p:sp>
        <p:nvSpPr>
          <p:cNvPr id="19" name="Rounded Rectangle 18"/>
          <p:cNvSpPr/>
          <p:nvPr/>
        </p:nvSpPr>
        <p:spPr>
          <a:xfrm>
            <a:off x="3782290" y="658091"/>
            <a:ext cx="2119744" cy="457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Public relations </a:t>
            </a:r>
            <a:endParaRPr lang="en-IN" dirty="0"/>
          </a:p>
        </p:txBody>
      </p:sp>
      <p:sp>
        <p:nvSpPr>
          <p:cNvPr id="20" name="Rounded Rectangle 19"/>
          <p:cNvSpPr/>
          <p:nvPr/>
        </p:nvSpPr>
        <p:spPr>
          <a:xfrm>
            <a:off x="3782290" y="90055"/>
            <a:ext cx="1600200" cy="457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messaging</a:t>
            </a:r>
            <a:endParaRPr lang="en-IN" dirty="0"/>
          </a:p>
        </p:txBody>
      </p:sp>
      <p:sp>
        <p:nvSpPr>
          <p:cNvPr id="21" name="Rounded Rectangle 20"/>
          <p:cNvSpPr/>
          <p:nvPr/>
        </p:nvSpPr>
        <p:spPr>
          <a:xfrm>
            <a:off x="3730334" y="5697682"/>
            <a:ext cx="1984665" cy="55071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Event sponsorship</a:t>
            </a:r>
            <a:endParaRPr lang="en-IN" dirty="0"/>
          </a:p>
        </p:txBody>
      </p:sp>
      <p:sp>
        <p:nvSpPr>
          <p:cNvPr id="22" name="Rounded Rectangle 21"/>
          <p:cNvSpPr/>
          <p:nvPr/>
        </p:nvSpPr>
        <p:spPr>
          <a:xfrm>
            <a:off x="3754581" y="5226627"/>
            <a:ext cx="1960418" cy="3810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packaging</a:t>
            </a:r>
            <a:endParaRPr lang="en-IN" dirty="0"/>
          </a:p>
        </p:txBody>
      </p:sp>
      <p:sp>
        <p:nvSpPr>
          <p:cNvPr id="23" name="Rounded Rectangle 22"/>
          <p:cNvSpPr/>
          <p:nvPr/>
        </p:nvSpPr>
        <p:spPr>
          <a:xfrm>
            <a:off x="3771900" y="4578927"/>
            <a:ext cx="1891145" cy="57496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Direct marketing </a:t>
            </a:r>
            <a:endParaRPr lang="en-IN" dirty="0"/>
          </a:p>
        </p:txBody>
      </p:sp>
      <p:sp>
        <p:nvSpPr>
          <p:cNvPr id="24" name="Rounded Rectangle 23"/>
          <p:cNvSpPr/>
          <p:nvPr/>
        </p:nvSpPr>
        <p:spPr>
          <a:xfrm>
            <a:off x="3747654" y="4087089"/>
            <a:ext cx="2185555" cy="49183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Downloadable materials</a:t>
            </a:r>
            <a:endParaRPr lang="en-IN" dirty="0"/>
          </a:p>
        </p:txBody>
      </p:sp>
      <p:sp>
        <p:nvSpPr>
          <p:cNvPr id="26" name="Rounded Rectangle 25"/>
          <p:cNvSpPr/>
          <p:nvPr/>
        </p:nvSpPr>
        <p:spPr>
          <a:xfrm>
            <a:off x="3789218" y="3359722"/>
            <a:ext cx="1898073" cy="59574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Conferences &amp; trade shows</a:t>
            </a:r>
            <a:endParaRPr lang="en-IN" dirty="0"/>
          </a:p>
        </p:txBody>
      </p:sp>
      <p:sp>
        <p:nvSpPr>
          <p:cNvPr id="27" name="Rounded Rectangle 26"/>
          <p:cNvSpPr/>
          <p:nvPr/>
        </p:nvSpPr>
        <p:spPr>
          <a:xfrm>
            <a:off x="3730334" y="6359237"/>
            <a:ext cx="2171700" cy="457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Merchandising promotion </a:t>
            </a:r>
            <a:endParaRPr lang="en-IN" dirty="0"/>
          </a:p>
        </p:txBody>
      </p:sp>
      <p:cxnSp>
        <p:nvCxnSpPr>
          <p:cNvPr id="31" name="Straight Connector 30"/>
          <p:cNvCxnSpPr/>
          <p:nvPr/>
        </p:nvCxnSpPr>
        <p:spPr>
          <a:xfrm flipV="1">
            <a:off x="3162300" y="280551"/>
            <a:ext cx="0" cy="3286989"/>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162300" y="3515589"/>
            <a:ext cx="0" cy="3072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3162300" y="886691"/>
            <a:ext cx="4191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3162300" y="1496287"/>
            <a:ext cx="4191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3162300" y="2040081"/>
            <a:ext cx="4191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3162300" y="2556160"/>
            <a:ext cx="4191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3162300" y="3086096"/>
            <a:ext cx="4191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12" idx="3"/>
          </p:cNvCxnSpPr>
          <p:nvPr/>
        </p:nvCxnSpPr>
        <p:spPr>
          <a:xfrm>
            <a:off x="2781300" y="3515589"/>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3162300" y="3692236"/>
            <a:ext cx="4191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3162300" y="4350327"/>
            <a:ext cx="4191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3162300" y="4873336"/>
            <a:ext cx="4191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a:off x="3162300" y="5417127"/>
            <a:ext cx="4191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a:off x="3162300" y="5926282"/>
            <a:ext cx="4191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a:off x="3162300" y="6587837"/>
            <a:ext cx="4191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3162300" y="280551"/>
            <a:ext cx="4191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439398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Aharoni" pitchFamily="2" charset="-79"/>
                <a:cs typeface="Aharoni" pitchFamily="2" charset="-79"/>
              </a:rPr>
              <a:t>Objectives of marketing communication strategy </a:t>
            </a:r>
            <a:endParaRPr lang="en-IN" sz="3200" dirty="0">
              <a:latin typeface="Aharoni" pitchFamily="2" charset="-79"/>
              <a:cs typeface="Aharoni" pitchFamily="2" charset="-79"/>
            </a:endParaRPr>
          </a:p>
        </p:txBody>
      </p:sp>
      <p:sp>
        <p:nvSpPr>
          <p:cNvPr id="3" name="Content Placeholder 2"/>
          <p:cNvSpPr>
            <a:spLocks noGrp="1"/>
          </p:cNvSpPr>
          <p:nvPr>
            <p:ph sz="quarter" idx="1"/>
          </p:nvPr>
        </p:nvSpPr>
        <p:spPr/>
        <p:txBody>
          <a:bodyPr>
            <a:normAutofit/>
          </a:bodyPr>
          <a:lstStyle/>
          <a:p>
            <a:pPr marL="514350" indent="-514350">
              <a:buFont typeface="+mj-lt"/>
              <a:buAutoNum type="arabicPeriod"/>
            </a:pPr>
            <a:r>
              <a:rPr lang="en-US" sz="3200" dirty="0" smtClean="0">
                <a:latin typeface="Arial Rounded MT Bold" pitchFamily="34" charset="0"/>
              </a:rPr>
              <a:t>Aiming </a:t>
            </a:r>
          </a:p>
          <a:p>
            <a:pPr marL="514350" indent="-514350">
              <a:buFont typeface="+mj-lt"/>
              <a:buAutoNum type="arabicPeriod"/>
            </a:pPr>
            <a:r>
              <a:rPr lang="en-US" sz="3200" dirty="0" smtClean="0">
                <a:latin typeface="Arial Rounded MT Bold" pitchFamily="34" charset="0"/>
              </a:rPr>
              <a:t>Encoding</a:t>
            </a:r>
          </a:p>
          <a:p>
            <a:pPr marL="514350" indent="-514350">
              <a:buFont typeface="+mj-lt"/>
              <a:buAutoNum type="arabicPeriod"/>
            </a:pPr>
            <a:r>
              <a:rPr lang="en-US" sz="3200" dirty="0" smtClean="0">
                <a:latin typeface="Arial Rounded MT Bold" pitchFamily="34" charset="0"/>
              </a:rPr>
              <a:t>Transmitting</a:t>
            </a:r>
          </a:p>
          <a:p>
            <a:pPr marL="514350" indent="-514350">
              <a:buFont typeface="+mj-lt"/>
              <a:buAutoNum type="arabicPeriod"/>
            </a:pPr>
            <a:r>
              <a:rPr lang="en-US" sz="3200" dirty="0" smtClean="0">
                <a:latin typeface="Arial Rounded MT Bold" pitchFamily="34" charset="0"/>
              </a:rPr>
              <a:t>Receiving </a:t>
            </a:r>
          </a:p>
          <a:p>
            <a:pPr marL="514350" indent="-514350">
              <a:buFont typeface="+mj-lt"/>
              <a:buAutoNum type="arabicPeriod"/>
            </a:pPr>
            <a:r>
              <a:rPr lang="en-US" sz="3200" dirty="0" smtClean="0">
                <a:latin typeface="Arial Rounded MT Bold" pitchFamily="34" charset="0"/>
              </a:rPr>
              <a:t>Decoding</a:t>
            </a:r>
          </a:p>
          <a:p>
            <a:pPr marL="514350" indent="-514350">
              <a:buFont typeface="+mj-lt"/>
              <a:buAutoNum type="arabicPeriod"/>
            </a:pPr>
            <a:r>
              <a:rPr lang="en-US" sz="3200" dirty="0" smtClean="0">
                <a:latin typeface="Arial Rounded MT Bold" pitchFamily="34" charset="0"/>
              </a:rPr>
              <a:t>Responding</a:t>
            </a:r>
          </a:p>
          <a:p>
            <a:pPr marL="0" indent="0">
              <a:buNone/>
            </a:pPr>
            <a:endParaRPr lang="en-IN" sz="2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86200" y="1752600"/>
            <a:ext cx="4495800" cy="3505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01332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80">
                                          <p:stCondLst>
                                            <p:cond delay="0"/>
                                          </p:stCondLst>
                                        </p:cTn>
                                        <p:tgtEl>
                                          <p:spTgt spid="1026"/>
                                        </p:tgtEl>
                                      </p:cBhvr>
                                    </p:animEffect>
                                    <p:anim calcmode="lin" valueType="num">
                                      <p:cBhvr>
                                        <p:cTn id="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6"/>
                                        </p:tgtEl>
                                      </p:cBhvr>
                                      <p:to x="100000" y="60000"/>
                                    </p:animScale>
                                    <p:animScale>
                                      <p:cBhvr>
                                        <p:cTn id="14" dur="166" decel="50000">
                                          <p:stCondLst>
                                            <p:cond delay="676"/>
                                          </p:stCondLst>
                                        </p:cTn>
                                        <p:tgtEl>
                                          <p:spTgt spid="1026"/>
                                        </p:tgtEl>
                                      </p:cBhvr>
                                      <p:to x="100000" y="100000"/>
                                    </p:animScale>
                                    <p:animScale>
                                      <p:cBhvr>
                                        <p:cTn id="15" dur="26">
                                          <p:stCondLst>
                                            <p:cond delay="1312"/>
                                          </p:stCondLst>
                                        </p:cTn>
                                        <p:tgtEl>
                                          <p:spTgt spid="1026"/>
                                        </p:tgtEl>
                                      </p:cBhvr>
                                      <p:to x="100000" y="80000"/>
                                    </p:animScale>
                                    <p:animScale>
                                      <p:cBhvr>
                                        <p:cTn id="16" dur="166" decel="50000">
                                          <p:stCondLst>
                                            <p:cond delay="1338"/>
                                          </p:stCondLst>
                                        </p:cTn>
                                        <p:tgtEl>
                                          <p:spTgt spid="1026"/>
                                        </p:tgtEl>
                                      </p:cBhvr>
                                      <p:to x="100000" y="100000"/>
                                    </p:animScale>
                                    <p:animScale>
                                      <p:cBhvr>
                                        <p:cTn id="17" dur="26">
                                          <p:stCondLst>
                                            <p:cond delay="1642"/>
                                          </p:stCondLst>
                                        </p:cTn>
                                        <p:tgtEl>
                                          <p:spTgt spid="1026"/>
                                        </p:tgtEl>
                                      </p:cBhvr>
                                      <p:to x="100000" y="90000"/>
                                    </p:animScale>
                                    <p:animScale>
                                      <p:cBhvr>
                                        <p:cTn id="18" dur="166" decel="50000">
                                          <p:stCondLst>
                                            <p:cond delay="1668"/>
                                          </p:stCondLst>
                                        </p:cTn>
                                        <p:tgtEl>
                                          <p:spTgt spid="1026"/>
                                        </p:tgtEl>
                                      </p:cBhvr>
                                      <p:to x="100000" y="100000"/>
                                    </p:animScale>
                                    <p:animScale>
                                      <p:cBhvr>
                                        <p:cTn id="19" dur="26">
                                          <p:stCondLst>
                                            <p:cond delay="1808"/>
                                          </p:stCondLst>
                                        </p:cTn>
                                        <p:tgtEl>
                                          <p:spTgt spid="1026"/>
                                        </p:tgtEl>
                                      </p:cBhvr>
                                      <p:to x="100000" y="95000"/>
                                    </p:animScale>
                                    <p:animScale>
                                      <p:cBhvr>
                                        <p:cTn id="20"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52400"/>
            <a:ext cx="8229600" cy="4525963"/>
          </a:xfrm>
        </p:spPr>
        <p:txBody>
          <a:bodyPr>
            <a:noAutofit/>
          </a:bodyPr>
          <a:lstStyle/>
          <a:p>
            <a:r>
              <a:rPr lang="en-US" sz="2800" dirty="0" smtClean="0">
                <a:latin typeface="Aharoni" pitchFamily="2" charset="-79"/>
                <a:cs typeface="Aharoni" pitchFamily="2" charset="-79"/>
              </a:rPr>
              <a:t>Encoding</a:t>
            </a:r>
            <a:r>
              <a:rPr lang="en-US" sz="2800" dirty="0" smtClean="0"/>
              <a:t>: putting thoughts, ideas, or information into a symbolic form is termed as encoding</a:t>
            </a:r>
          </a:p>
          <a:p>
            <a:r>
              <a:rPr lang="en-US" sz="2800" dirty="0" smtClean="0">
                <a:latin typeface="Aharoni" pitchFamily="2" charset="-79"/>
                <a:cs typeface="Aharoni" pitchFamily="2" charset="-79"/>
              </a:rPr>
              <a:t>Aiming</a:t>
            </a:r>
            <a:r>
              <a:rPr lang="en-US" sz="2800" dirty="0" smtClean="0"/>
              <a:t>: having the intention of achieving</a:t>
            </a:r>
          </a:p>
          <a:p>
            <a:r>
              <a:rPr lang="en-US" sz="2800" dirty="0" smtClean="0">
                <a:latin typeface="Aharoni" pitchFamily="2" charset="-79"/>
                <a:cs typeface="Aharoni" pitchFamily="2" charset="-79"/>
              </a:rPr>
              <a:t>Transmitting</a:t>
            </a:r>
            <a:r>
              <a:rPr lang="en-US" sz="2800" dirty="0" smtClean="0"/>
              <a:t>: to communicate,  as information or news, to pass or spread to another  </a:t>
            </a:r>
          </a:p>
          <a:p>
            <a:r>
              <a:rPr lang="en-US" sz="2800" dirty="0" smtClean="0">
                <a:latin typeface="Aharoni" pitchFamily="2" charset="-79"/>
                <a:cs typeface="Aharoni" pitchFamily="2" charset="-79"/>
              </a:rPr>
              <a:t>Receiver</a:t>
            </a:r>
            <a:r>
              <a:rPr lang="en-US" sz="2800" dirty="0" smtClean="0"/>
              <a:t>: it is the target audience or customers who receive the message by way of reading, hearing, or seeing </a:t>
            </a:r>
          </a:p>
          <a:p>
            <a:r>
              <a:rPr lang="en-US" sz="2800" dirty="0" smtClean="0">
                <a:latin typeface="Aharoni" pitchFamily="2" charset="-79"/>
                <a:cs typeface="Aharoni" pitchFamily="2" charset="-79"/>
              </a:rPr>
              <a:t>Decoding</a:t>
            </a:r>
            <a:r>
              <a:rPr lang="en-US" sz="2800" dirty="0" smtClean="0"/>
              <a:t>: it is highly influenced by the self-reference criteria which is unintended reference to one’s own culture  </a:t>
            </a:r>
          </a:p>
          <a:p>
            <a:r>
              <a:rPr lang="en-US" sz="2800" dirty="0" smtClean="0">
                <a:latin typeface="Aharoni" pitchFamily="2" charset="-79"/>
                <a:cs typeface="Aharoni" pitchFamily="2" charset="-79"/>
              </a:rPr>
              <a:t>Responding</a:t>
            </a:r>
            <a:r>
              <a:rPr lang="en-US" sz="2800" dirty="0" smtClean="0"/>
              <a:t>: to reply or answer in words, to react favorably   </a:t>
            </a:r>
            <a:endParaRPr lang="en-IN" sz="2800" dirty="0"/>
          </a:p>
        </p:txBody>
      </p:sp>
    </p:spTree>
    <p:extLst>
      <p:ext uri="{BB962C8B-B14F-4D97-AF65-F5344CB8AC3E}">
        <p14:creationId xmlns:p14="http://schemas.microsoft.com/office/powerpoint/2010/main" xmlns="" val="14564492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490" y="570156"/>
            <a:ext cx="7756263" cy="801444"/>
          </a:xfrm>
        </p:spPr>
        <p:txBody>
          <a:bodyPr>
            <a:noAutofit/>
          </a:bodyPr>
          <a:lstStyle/>
          <a:p>
            <a:r>
              <a:rPr lang="en-US" sz="3200" b="1" dirty="0" smtClean="0">
                <a:latin typeface="Arial Rounded MT Bold" pitchFamily="34" charset="0"/>
              </a:rPr>
              <a:t>Integration and implement marketing communication strategy</a:t>
            </a:r>
            <a:endParaRPr lang="en-IN" sz="3200" b="1" dirty="0">
              <a:latin typeface="Arial Rounded MT Bold" pitchFamily="34" charset="0"/>
            </a:endParaRPr>
          </a:p>
        </p:txBody>
      </p:sp>
      <p:sp>
        <p:nvSpPr>
          <p:cNvPr id="3" name="Content Placeholder 2"/>
          <p:cNvSpPr>
            <a:spLocks noGrp="1"/>
          </p:cNvSpPr>
          <p:nvPr>
            <p:ph sz="quarter" idx="1"/>
          </p:nvPr>
        </p:nvSpPr>
        <p:spPr/>
        <p:txBody>
          <a:bodyPr>
            <a:noAutofit/>
          </a:bodyPr>
          <a:lstStyle/>
          <a:p>
            <a:r>
              <a:rPr lang="en-US" sz="2000" dirty="0" smtClean="0">
                <a:latin typeface="Aharoni" pitchFamily="2" charset="-79"/>
                <a:cs typeface="Aharoni" pitchFamily="2" charset="-79"/>
              </a:rPr>
              <a:t>Integrate promotional-mix strategy</a:t>
            </a:r>
            <a:endParaRPr lang="en-US" sz="2000" dirty="0">
              <a:latin typeface="Aharoni" pitchFamily="2" charset="-79"/>
              <a:cs typeface="Aharoni" pitchFamily="2" charset="-79"/>
            </a:endParaRPr>
          </a:p>
          <a:p>
            <a:r>
              <a:rPr lang="en-US" sz="2000" dirty="0" smtClean="0">
                <a:latin typeface="Aharoni" pitchFamily="2" charset="-79"/>
                <a:cs typeface="Aharoni" pitchFamily="2" charset="-79"/>
              </a:rPr>
              <a:t>Create and produce ads</a:t>
            </a:r>
          </a:p>
          <a:p>
            <a:r>
              <a:rPr lang="en-US" sz="2000" dirty="0" smtClean="0">
                <a:latin typeface="Aharoni" pitchFamily="2" charset="-79"/>
                <a:cs typeface="Aharoni" pitchFamily="2" charset="-79"/>
              </a:rPr>
              <a:t>Purchase media time, space, etc…</a:t>
            </a:r>
          </a:p>
          <a:p>
            <a:r>
              <a:rPr lang="en-US" sz="2000" dirty="0" smtClean="0">
                <a:latin typeface="Aharoni" pitchFamily="2" charset="-79"/>
                <a:cs typeface="Aharoni" pitchFamily="2" charset="-79"/>
              </a:rPr>
              <a:t>Design and implement direct-marketing programs</a:t>
            </a:r>
          </a:p>
          <a:p>
            <a:r>
              <a:rPr lang="en-US" sz="2000" dirty="0" smtClean="0">
                <a:latin typeface="Aharoni" pitchFamily="2" charset="-79"/>
                <a:cs typeface="Aharoni" pitchFamily="2" charset="-79"/>
              </a:rPr>
              <a:t>Design and distribute sales promotion materials </a:t>
            </a:r>
          </a:p>
          <a:p>
            <a:r>
              <a:rPr lang="en-US" sz="2000" dirty="0" smtClean="0">
                <a:latin typeface="Aharoni" pitchFamily="2" charset="-79"/>
                <a:cs typeface="Aharoni" pitchFamily="2" charset="-79"/>
              </a:rPr>
              <a:t>Design and implement publicity programs</a:t>
            </a:r>
          </a:p>
          <a:p>
            <a:r>
              <a:rPr lang="en-US" sz="2000" dirty="0" smtClean="0">
                <a:latin typeface="Aharoni" pitchFamily="2" charset="-79"/>
                <a:cs typeface="Aharoni" pitchFamily="2" charset="-79"/>
              </a:rPr>
              <a:t>Design and implement interactive/internet marketing program </a:t>
            </a:r>
          </a:p>
        </p:txBody>
      </p:sp>
      <p:sp>
        <p:nvSpPr>
          <p:cNvPr id="4" name="Content Placeholder 3"/>
          <p:cNvSpPr>
            <a:spLocks noGrp="1"/>
          </p:cNvSpPr>
          <p:nvPr>
            <p:ph sz="quarter" idx="2"/>
          </p:nvPr>
        </p:nvSpPr>
        <p:spPr/>
        <p:txBody>
          <a:bodyPr>
            <a:normAutofit/>
          </a:bodyPr>
          <a:lstStyle/>
          <a:p>
            <a:endParaRPr lang="en-IN"/>
          </a:p>
        </p:txBody>
      </p:sp>
      <p:pic>
        <p:nvPicPr>
          <p:cNvPr id="3074" name="Picture 2" descr="C:\Users\USER\Desktop\dd\images-1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267200" y="1600200"/>
            <a:ext cx="4191000" cy="4191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92841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down)">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793750"/>
          </a:xfrm>
        </p:spPr>
        <p:txBody>
          <a:bodyPr>
            <a:normAutofit/>
          </a:bodyPr>
          <a:lstStyle/>
          <a:p>
            <a:r>
              <a:rPr lang="en-US" dirty="0" smtClean="0">
                <a:latin typeface="Arial Black" pitchFamily="34" charset="0"/>
              </a:rPr>
              <a:t>Marketing communication strategy</a:t>
            </a:r>
            <a:endParaRPr lang="en-IN" dirty="0">
              <a:latin typeface="Arial Black" pitchFamily="34" charset="0"/>
            </a:endParaRPr>
          </a:p>
        </p:txBody>
      </p:sp>
      <p:sp>
        <p:nvSpPr>
          <p:cNvPr id="4" name="Content Placeholder 3"/>
          <p:cNvSpPr>
            <a:spLocks noGrp="1"/>
          </p:cNvSpPr>
          <p:nvPr>
            <p:ph sz="quarter" idx="2"/>
          </p:nvPr>
        </p:nvSpPr>
        <p:spPr/>
        <p:txBody>
          <a:bodyPr/>
          <a:lstStyle/>
          <a:p>
            <a:r>
              <a:rPr lang="en-US" sz="2800" dirty="0" smtClean="0"/>
              <a:t>It is bigger markets</a:t>
            </a:r>
          </a:p>
          <a:p>
            <a:r>
              <a:rPr lang="en-US" sz="2800" dirty="0" smtClean="0"/>
              <a:t>Better and varied goods</a:t>
            </a:r>
          </a:p>
          <a:p>
            <a:r>
              <a:rPr lang="en-US" sz="2800" dirty="0" smtClean="0"/>
              <a:t>Better investment can be done easily </a:t>
            </a:r>
          </a:p>
          <a:p>
            <a:r>
              <a:rPr lang="en-US" sz="2800" dirty="0" smtClean="0"/>
              <a:t>Good opportunities  </a:t>
            </a:r>
          </a:p>
          <a:p>
            <a:endParaRPr lang="en-IN" dirty="0"/>
          </a:p>
        </p:txBody>
      </p:sp>
      <p:sp>
        <p:nvSpPr>
          <p:cNvPr id="6" name="Content Placeholder 5"/>
          <p:cNvSpPr>
            <a:spLocks noGrp="1"/>
          </p:cNvSpPr>
          <p:nvPr>
            <p:ph sz="quarter" idx="4"/>
          </p:nvPr>
        </p:nvSpPr>
        <p:spPr/>
        <p:txBody>
          <a:bodyPr>
            <a:normAutofit/>
          </a:bodyPr>
          <a:lstStyle/>
          <a:p>
            <a:r>
              <a:rPr lang="en-US" sz="2800" dirty="0" smtClean="0"/>
              <a:t>Unemployment problem </a:t>
            </a:r>
          </a:p>
          <a:p>
            <a:r>
              <a:rPr lang="en-US" sz="2800" dirty="0" smtClean="0"/>
              <a:t>Financial insecurity</a:t>
            </a:r>
          </a:p>
          <a:p>
            <a:r>
              <a:rPr lang="en-US" sz="2800" dirty="0" smtClean="0"/>
              <a:t>Unequal opportunities </a:t>
            </a:r>
          </a:p>
          <a:p>
            <a:r>
              <a:rPr lang="en-US" sz="2800" dirty="0" smtClean="0"/>
              <a:t>Economic interdependence  </a:t>
            </a:r>
            <a:endParaRPr lang="en-IN" sz="2800" dirty="0"/>
          </a:p>
        </p:txBody>
      </p:sp>
      <p:sp>
        <p:nvSpPr>
          <p:cNvPr id="3" name="Text Placeholder 2"/>
          <p:cNvSpPr>
            <a:spLocks noGrp="1"/>
          </p:cNvSpPr>
          <p:nvPr>
            <p:ph type="body" sz="quarter" idx="1"/>
          </p:nvPr>
        </p:nvSpPr>
        <p:spPr/>
        <p:style>
          <a:lnRef idx="1">
            <a:schemeClr val="accent3"/>
          </a:lnRef>
          <a:fillRef idx="3">
            <a:schemeClr val="accent3"/>
          </a:fillRef>
          <a:effectRef idx="2">
            <a:schemeClr val="accent3"/>
          </a:effectRef>
          <a:fontRef idx="minor">
            <a:schemeClr val="lt1"/>
          </a:fontRef>
        </p:style>
        <p:txBody>
          <a:bodyPr/>
          <a:lstStyle/>
          <a:p>
            <a:r>
              <a:rPr lang="en-US" sz="3200" dirty="0" smtClean="0"/>
              <a:t>Advantages </a:t>
            </a:r>
            <a:endParaRPr lang="en-IN" sz="3200" dirty="0"/>
          </a:p>
        </p:txBody>
      </p:sp>
      <p:sp>
        <p:nvSpPr>
          <p:cNvPr id="5" name="Text Placeholder 4"/>
          <p:cNvSpPr>
            <a:spLocks noGrp="1"/>
          </p:cNvSpPr>
          <p:nvPr>
            <p:ph type="body" sz="quarter" idx="3"/>
          </p:nvPr>
        </p:nvSpPr>
        <p:spPr/>
        <p:style>
          <a:lnRef idx="1">
            <a:schemeClr val="accent3"/>
          </a:lnRef>
          <a:fillRef idx="3">
            <a:schemeClr val="accent3"/>
          </a:fillRef>
          <a:effectRef idx="2">
            <a:schemeClr val="accent3"/>
          </a:effectRef>
          <a:fontRef idx="minor">
            <a:schemeClr val="lt1"/>
          </a:fontRef>
        </p:style>
        <p:txBody>
          <a:bodyPr/>
          <a:lstStyle/>
          <a:p>
            <a:r>
              <a:rPr lang="en-US" sz="2800" dirty="0" smtClean="0"/>
              <a:t>Disadvantages </a:t>
            </a:r>
            <a:endParaRPr lang="en-IN" sz="2800" dirty="0"/>
          </a:p>
        </p:txBody>
      </p:sp>
    </p:spTree>
    <p:extLst>
      <p:ext uri="{BB962C8B-B14F-4D97-AF65-F5344CB8AC3E}">
        <p14:creationId xmlns:p14="http://schemas.microsoft.com/office/powerpoint/2010/main" xmlns="" val="5931865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2209800"/>
            <a:ext cx="7467600" cy="1981200"/>
          </a:xfrm>
        </p:spPr>
        <p:style>
          <a:lnRef idx="1">
            <a:schemeClr val="accent6"/>
          </a:lnRef>
          <a:fillRef idx="2">
            <a:schemeClr val="accent6"/>
          </a:fillRef>
          <a:effectRef idx="1">
            <a:schemeClr val="accent6"/>
          </a:effectRef>
          <a:fontRef idx="minor">
            <a:schemeClr val="dk1"/>
          </a:fontRef>
        </p:style>
        <p:txBody>
          <a:bodyPr>
            <a:noAutofit/>
          </a:bodyPr>
          <a:lstStyle/>
          <a:p>
            <a:r>
              <a:rPr lang="en-US" sz="7200" dirty="0" smtClean="0">
                <a:latin typeface="Engravers MT" pitchFamily="18" charset="0"/>
              </a:rPr>
              <a:t>Thank you</a:t>
            </a:r>
            <a:endParaRPr lang="en-IN" sz="7200" dirty="0">
              <a:latin typeface="Engravers MT" pitchFamily="18" charset="0"/>
            </a:endParaRPr>
          </a:p>
        </p:txBody>
      </p:sp>
    </p:spTree>
    <p:extLst>
      <p:ext uri="{BB962C8B-B14F-4D97-AF65-F5344CB8AC3E}">
        <p14:creationId xmlns:p14="http://schemas.microsoft.com/office/powerpoint/2010/main" xmlns="" val="347227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400</TotalTime>
  <Words>455</Words>
  <Application>Microsoft Office PowerPoint</Application>
  <PresentationFormat>On-screen Show (4:3)</PresentationFormat>
  <Paragraphs>69</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Oriel</vt:lpstr>
      <vt:lpstr>MARKETING COMMUNICATION STRATEGY </vt:lpstr>
      <vt:lpstr>Marketing definition  </vt:lpstr>
      <vt:lpstr>Marketing communication </vt:lpstr>
      <vt:lpstr>What is marketing communication strategy</vt:lpstr>
      <vt:lpstr>Slide 5</vt:lpstr>
      <vt:lpstr>Slide 6</vt:lpstr>
      <vt:lpstr>Marketing communication and its process</vt:lpstr>
      <vt:lpstr>Marketing Communication process</vt:lpstr>
      <vt:lpstr>Slide 9</vt:lpstr>
      <vt:lpstr>Objectives of marketing communication strategy </vt:lpstr>
      <vt:lpstr>Slide 11</vt:lpstr>
      <vt:lpstr>Integration and implement marketing communication strategy</vt:lpstr>
      <vt:lpstr>Marketing communication strategy</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COMMUNICATION STRATEGY</dc:title>
  <dc:creator>veeru</dc:creator>
  <cp:lastModifiedBy>HCL</cp:lastModifiedBy>
  <cp:revision>43</cp:revision>
  <dcterms:created xsi:type="dcterms:W3CDTF">2006-08-16T00:00:00Z</dcterms:created>
  <dcterms:modified xsi:type="dcterms:W3CDTF">2015-12-11T04:57:46Z</dcterms:modified>
</cp:coreProperties>
</file>